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  <p:sldMasterId id="2147483732" r:id="rId2"/>
    <p:sldMasterId id="2147483744" r:id="rId3"/>
  </p:sldMasterIdLst>
  <p:notesMasterIdLst>
    <p:notesMasterId r:id="rId48"/>
  </p:notesMasterIdLst>
  <p:sldIdLst>
    <p:sldId id="264" r:id="rId4"/>
    <p:sldId id="295" r:id="rId5"/>
    <p:sldId id="296" r:id="rId6"/>
    <p:sldId id="315" r:id="rId7"/>
    <p:sldId id="297" r:id="rId8"/>
    <p:sldId id="298" r:id="rId9"/>
    <p:sldId id="299" r:id="rId10"/>
    <p:sldId id="265" r:id="rId11"/>
    <p:sldId id="282" r:id="rId12"/>
    <p:sldId id="308" r:id="rId13"/>
    <p:sldId id="309" r:id="rId14"/>
    <p:sldId id="310" r:id="rId15"/>
    <p:sldId id="311" r:id="rId16"/>
    <p:sldId id="312" r:id="rId17"/>
    <p:sldId id="307" r:id="rId18"/>
    <p:sldId id="262" r:id="rId19"/>
    <p:sldId id="300" r:id="rId20"/>
    <p:sldId id="301" r:id="rId21"/>
    <p:sldId id="305" r:id="rId22"/>
    <p:sldId id="306" r:id="rId23"/>
    <p:sldId id="279" r:id="rId24"/>
    <p:sldId id="277" r:id="rId25"/>
    <p:sldId id="266" r:id="rId26"/>
    <p:sldId id="267" r:id="rId27"/>
    <p:sldId id="271" r:id="rId28"/>
    <p:sldId id="270" r:id="rId29"/>
    <p:sldId id="269" r:id="rId30"/>
    <p:sldId id="275" r:id="rId31"/>
    <p:sldId id="273" r:id="rId32"/>
    <p:sldId id="313" r:id="rId33"/>
    <p:sldId id="314" r:id="rId34"/>
    <p:sldId id="280" r:id="rId35"/>
    <p:sldId id="283" r:id="rId36"/>
    <p:sldId id="284" r:id="rId37"/>
    <p:sldId id="285" r:id="rId38"/>
    <p:sldId id="286" r:id="rId39"/>
    <p:sldId id="287" r:id="rId40"/>
    <p:sldId id="289" r:id="rId41"/>
    <p:sldId id="304" r:id="rId42"/>
    <p:sldId id="316" r:id="rId43"/>
    <p:sldId id="317" r:id="rId44"/>
    <p:sldId id="318" r:id="rId45"/>
    <p:sldId id="319" r:id="rId46"/>
    <p:sldId id="272" r:id="rId4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C2F65"/>
    <a:srgbClr val="C5243D"/>
    <a:srgbClr val="000000"/>
    <a:srgbClr val="DCC28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e moyen 2 - Accentuation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Style moyen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1E4AEA4-8DFA-4A89-87EB-49C32662AFE0}" styleName="Style moyen 2 - Accentuation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294" autoAdjust="0"/>
    <p:restoredTop sz="93772" autoAdjust="0"/>
  </p:normalViewPr>
  <p:slideViewPr>
    <p:cSldViewPr snapToGrid="0">
      <p:cViewPr varScale="1">
        <p:scale>
          <a:sx n="80" d="100"/>
          <a:sy n="80" d="100"/>
        </p:scale>
        <p:origin x="768" y="6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slide" Target="slides/slide44.xml"/><Relationship Id="rId50" Type="http://schemas.openxmlformats.org/officeDocument/2006/relationships/viewProps" Target="viewProps.xml"/><Relationship Id="rId7" Type="http://schemas.openxmlformats.org/officeDocument/2006/relationships/slide" Target="slides/slide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9" Type="http://schemas.openxmlformats.org/officeDocument/2006/relationships/slide" Target="slides/slide26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presProps" Target="presProps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52" Type="http://schemas.openxmlformats.org/officeDocument/2006/relationships/tableStyles" Target="tableStyle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notesMaster" Target="notesMasters/notesMaster1.xml"/><Relationship Id="rId8" Type="http://schemas.openxmlformats.org/officeDocument/2006/relationships/slide" Target="slides/slide5.xml"/><Relationship Id="rId51" Type="http://schemas.openxmlformats.org/officeDocument/2006/relationships/theme" Target="theme/theme1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slide" Target="slides/slide43.xml"/><Relationship Id="rId20" Type="http://schemas.openxmlformats.org/officeDocument/2006/relationships/slide" Target="slides/slide17.xml"/><Relationship Id="rId41" Type="http://schemas.openxmlformats.org/officeDocument/2006/relationships/slide" Target="slides/slide3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162C717-ABB8-4DEA-810C-87AAD0723ACF}" type="datetimeFigureOut">
              <a:rPr lang="fr-FR" smtClean="0"/>
              <a:t>23/10/2024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764033F-2D0F-490E-BC63-60CBB9E718D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320606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E72ADC5-0360-4614-8AE4-521FF0C50AE6}" type="slidenum">
              <a:rPr kumimoji="0" lang="fr-F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fr-FR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1960114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E72ADC5-0360-4614-8AE4-521FF0C50AE6}" type="slidenum">
              <a:rPr kumimoji="0" lang="fr-F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fr-FR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2152966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764033F-2D0F-490E-BC63-60CBB9E718D3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4512039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E72ADC5-0360-4614-8AE4-521FF0C50AE6}" type="slidenum">
              <a:rPr kumimoji="0" lang="fr-F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fr-FR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843959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E72ADC5-0360-4614-8AE4-521FF0C50AE6}" type="slidenum">
              <a:rPr kumimoji="0" lang="fr-F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</a:t>
            </a:fld>
            <a:endParaRPr kumimoji="0" lang="fr-FR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689668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E72ADC5-0360-4614-8AE4-521FF0C50AE6}" type="slidenum">
              <a:rPr kumimoji="0" lang="fr-F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21</a:t>
            </a:fld>
            <a:endParaRPr kumimoji="0" lang="fr-FR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6381588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764033F-2D0F-490E-BC63-60CBB9E718D3}" type="slidenum">
              <a:rPr kumimoji="0" lang="fr-F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22</a:t>
            </a:fld>
            <a:endParaRPr kumimoji="0" lang="fr-FR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2546496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E72ADC5-0360-4614-8AE4-521FF0C50AE6}" type="slidenum">
              <a:rPr kumimoji="0" lang="fr-F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32</a:t>
            </a:fld>
            <a:endParaRPr kumimoji="0" lang="fr-FR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0572244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E72ADC5-0360-4614-8AE4-521FF0C50AE6}" type="slidenum">
              <a:rPr kumimoji="0" lang="fr-F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40</a:t>
            </a:fld>
            <a:endParaRPr kumimoji="0" lang="fr-FR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4977972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914400" y="2130432"/>
            <a:ext cx="10363200" cy="1470025"/>
          </a:xfrm>
        </p:spPr>
        <p:txBody>
          <a:bodyPr/>
          <a:lstStyle/>
          <a:p>
            <a:r>
              <a:rPr lang="fr-FR"/>
              <a:t>Cliquez et modifiez le titre</a:t>
            </a: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6095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1913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287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382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04784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65741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26698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87655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/>
              <a:t>Cliquez pour modifier le style des sous-titres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AAEC6-AFCE-4F79-B681-D14BD6AB2D47}" type="datetime1">
              <a:rPr lang="fr-FR" smtClean="0"/>
              <a:pPr/>
              <a:t>23/10/2024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Cellule des Relations Internationales</a:t>
            </a: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ACFF45-5A59-9C4E-8449-F2B994F2C310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5536393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et modifiez le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DE8AFE-DAB5-4C53-9427-7208E944A1D9}" type="datetime1">
              <a:rPr lang="fr-FR" smtClean="0"/>
              <a:pPr/>
              <a:t>23/10/2024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Cellule des Relations Internationales</a:t>
            </a: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ACFF45-5A59-9C4E-8449-F2B994F2C310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872773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-têt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5333" b="1" cap="all"/>
            </a:lvl1pPr>
          </a:lstStyle>
          <a:p>
            <a:r>
              <a:rPr lang="fr-FR"/>
              <a:t>Cliquez et modifiez le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667">
                <a:solidFill>
                  <a:schemeClr val="tx1">
                    <a:tint val="75000"/>
                  </a:schemeClr>
                </a:solidFill>
              </a:defRPr>
            </a:lvl1pPr>
            <a:lvl2pPr marL="60957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2pPr>
            <a:lvl3pPr marL="1219139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3pPr>
            <a:lvl4pPr marL="1828709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4pPr>
            <a:lvl5pPr marL="2438278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5pPr>
            <a:lvl6pPr marL="3047848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6pPr>
            <a:lvl7pPr marL="3657417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7pPr>
            <a:lvl8pPr marL="4266987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8pPr>
            <a:lvl9pPr marL="4876557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5BF2B1-2299-4F98-A868-E43B37DFD53D}" type="datetime1">
              <a:rPr lang="fr-FR" smtClean="0"/>
              <a:pPr/>
              <a:t>23/10/2024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Cellule des Relations Internationales</a:t>
            </a: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ACFF45-5A59-9C4E-8449-F2B994F2C310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2961490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et modifiez le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3733"/>
            </a:lvl1pPr>
            <a:lvl2pPr>
              <a:defRPr sz="3200"/>
            </a:lvl2pPr>
            <a:lvl3pPr>
              <a:defRPr sz="2667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3733"/>
            </a:lvl1pPr>
            <a:lvl2pPr>
              <a:defRPr sz="3200"/>
            </a:lvl2pPr>
            <a:lvl3pPr>
              <a:defRPr sz="2667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486DAC-3E7A-440F-9864-FD17C01DE79A}" type="datetime1">
              <a:rPr lang="fr-FR" smtClean="0"/>
              <a:pPr/>
              <a:t>23/10/2024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Cellule des Relations Internationales</a:t>
            </a: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ACFF45-5A59-9C4E-8449-F2B994F2C310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3198569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Cliquez et modifiez le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3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570" indent="0">
              <a:buNone/>
              <a:defRPr sz="2667" b="1"/>
            </a:lvl2pPr>
            <a:lvl3pPr marL="1219139" indent="0">
              <a:buNone/>
              <a:defRPr sz="2400" b="1"/>
            </a:lvl3pPr>
            <a:lvl4pPr marL="1828709" indent="0">
              <a:buNone/>
              <a:defRPr sz="2133" b="1"/>
            </a:lvl4pPr>
            <a:lvl5pPr marL="2438278" indent="0">
              <a:buNone/>
              <a:defRPr sz="2133" b="1"/>
            </a:lvl5pPr>
            <a:lvl6pPr marL="3047848" indent="0">
              <a:buNone/>
              <a:defRPr sz="2133" b="1"/>
            </a:lvl6pPr>
            <a:lvl7pPr marL="3657417" indent="0">
              <a:buNone/>
              <a:defRPr sz="2133" b="1"/>
            </a:lvl7pPr>
            <a:lvl8pPr marL="4266987" indent="0">
              <a:buNone/>
              <a:defRPr sz="2133" b="1"/>
            </a:lvl8pPr>
            <a:lvl9pPr marL="4876557" indent="0">
              <a:buNone/>
              <a:defRPr sz="2133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3200"/>
            </a:lvl1pPr>
            <a:lvl2pPr>
              <a:defRPr sz="2667"/>
            </a:lvl2pPr>
            <a:lvl3pPr>
              <a:defRPr sz="2400"/>
            </a:lvl3pPr>
            <a:lvl4pPr>
              <a:defRPr sz="2133"/>
            </a:lvl4pPr>
            <a:lvl5pPr>
              <a:defRPr sz="2133"/>
            </a:lvl5pPr>
            <a:lvl6pPr>
              <a:defRPr sz="2133"/>
            </a:lvl6pPr>
            <a:lvl7pPr>
              <a:defRPr sz="2133"/>
            </a:lvl7pPr>
            <a:lvl8pPr>
              <a:defRPr sz="2133"/>
            </a:lvl8pPr>
            <a:lvl9pPr>
              <a:defRPr sz="2133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93378" y="1535113"/>
            <a:ext cx="5389033" cy="639763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570" indent="0">
              <a:buNone/>
              <a:defRPr sz="2667" b="1"/>
            </a:lvl2pPr>
            <a:lvl3pPr marL="1219139" indent="0">
              <a:buNone/>
              <a:defRPr sz="2400" b="1"/>
            </a:lvl3pPr>
            <a:lvl4pPr marL="1828709" indent="0">
              <a:buNone/>
              <a:defRPr sz="2133" b="1"/>
            </a:lvl4pPr>
            <a:lvl5pPr marL="2438278" indent="0">
              <a:buNone/>
              <a:defRPr sz="2133" b="1"/>
            </a:lvl5pPr>
            <a:lvl6pPr marL="3047848" indent="0">
              <a:buNone/>
              <a:defRPr sz="2133" b="1"/>
            </a:lvl6pPr>
            <a:lvl7pPr marL="3657417" indent="0">
              <a:buNone/>
              <a:defRPr sz="2133" b="1"/>
            </a:lvl7pPr>
            <a:lvl8pPr marL="4266987" indent="0">
              <a:buNone/>
              <a:defRPr sz="2133" b="1"/>
            </a:lvl8pPr>
            <a:lvl9pPr marL="4876557" indent="0">
              <a:buNone/>
              <a:defRPr sz="2133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93378" y="2174875"/>
            <a:ext cx="5389033" cy="3951288"/>
          </a:xfrm>
        </p:spPr>
        <p:txBody>
          <a:bodyPr/>
          <a:lstStyle>
            <a:lvl1pPr>
              <a:defRPr sz="3200"/>
            </a:lvl1pPr>
            <a:lvl2pPr>
              <a:defRPr sz="2667"/>
            </a:lvl2pPr>
            <a:lvl3pPr>
              <a:defRPr sz="2400"/>
            </a:lvl3pPr>
            <a:lvl4pPr>
              <a:defRPr sz="2133"/>
            </a:lvl4pPr>
            <a:lvl5pPr>
              <a:defRPr sz="2133"/>
            </a:lvl5pPr>
            <a:lvl6pPr>
              <a:defRPr sz="2133"/>
            </a:lvl6pPr>
            <a:lvl7pPr>
              <a:defRPr sz="2133"/>
            </a:lvl7pPr>
            <a:lvl8pPr>
              <a:defRPr sz="2133"/>
            </a:lvl8pPr>
            <a:lvl9pPr>
              <a:defRPr sz="2133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D77E2C-91C4-4735-BD38-6598BAAE8F32}" type="datetime1">
              <a:rPr lang="fr-FR" smtClean="0"/>
              <a:pPr/>
              <a:t>23/10/2024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Cellule des Relations Internationales</a:t>
            </a: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ACFF45-5A59-9C4E-8449-F2B994F2C310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413355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et modifiez le titre</a:t>
            </a:r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CB6A6A-EC5B-4C8F-B4DE-DC3C3FFDBBFF}" type="datetime1">
              <a:rPr lang="fr-FR" smtClean="0"/>
              <a:pPr/>
              <a:t>23/10/2024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Cellule des Relations Internationales</a:t>
            </a: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ACFF45-5A59-9C4E-8449-F2B994F2C310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3421964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9CB820-CCDA-40E6-9ED8-4DD2EC0293CE}" type="datetime1">
              <a:rPr lang="fr-FR" smtClean="0"/>
              <a:pPr/>
              <a:t>23/10/2024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Cellule des Relations Internationales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ACFF45-5A59-9C4E-8449-F2B994F2C310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208861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09613" y="273049"/>
            <a:ext cx="4011084" cy="1162051"/>
          </a:xfrm>
        </p:spPr>
        <p:txBody>
          <a:bodyPr anchor="b"/>
          <a:lstStyle>
            <a:lvl1pPr algn="l">
              <a:defRPr sz="2667" b="1"/>
            </a:lvl1pPr>
          </a:lstStyle>
          <a:p>
            <a:r>
              <a:rPr lang="fr-FR"/>
              <a:t>Cliquez et modifiez le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766733" y="273057"/>
            <a:ext cx="6815667" cy="5853113"/>
          </a:xfrm>
        </p:spPr>
        <p:txBody>
          <a:bodyPr/>
          <a:lstStyle>
            <a:lvl1pPr>
              <a:defRPr sz="4267"/>
            </a:lvl1pPr>
            <a:lvl2pPr>
              <a:defRPr sz="3733"/>
            </a:lvl2pPr>
            <a:lvl3pPr>
              <a:defRPr sz="3200"/>
            </a:lvl3pPr>
            <a:lvl4pPr>
              <a:defRPr sz="2667"/>
            </a:lvl4pPr>
            <a:lvl5pPr>
              <a:defRPr sz="2667"/>
            </a:lvl5pPr>
            <a:lvl6pPr>
              <a:defRPr sz="2667"/>
            </a:lvl6pPr>
            <a:lvl7pPr>
              <a:defRPr sz="2667"/>
            </a:lvl7pPr>
            <a:lvl8pPr>
              <a:defRPr sz="2667"/>
            </a:lvl8pPr>
            <a:lvl9pPr>
              <a:defRPr sz="2667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609613" y="1435104"/>
            <a:ext cx="4011084" cy="4691063"/>
          </a:xfrm>
        </p:spPr>
        <p:txBody>
          <a:bodyPr/>
          <a:lstStyle>
            <a:lvl1pPr marL="0" indent="0">
              <a:buNone/>
              <a:defRPr sz="1867"/>
            </a:lvl1pPr>
            <a:lvl2pPr marL="609570" indent="0">
              <a:buNone/>
              <a:defRPr sz="1600"/>
            </a:lvl2pPr>
            <a:lvl3pPr marL="1219139" indent="0">
              <a:buNone/>
              <a:defRPr sz="1333"/>
            </a:lvl3pPr>
            <a:lvl4pPr marL="1828709" indent="0">
              <a:buNone/>
              <a:defRPr sz="1200"/>
            </a:lvl4pPr>
            <a:lvl5pPr marL="2438278" indent="0">
              <a:buNone/>
              <a:defRPr sz="1200"/>
            </a:lvl5pPr>
            <a:lvl6pPr marL="3047848" indent="0">
              <a:buNone/>
              <a:defRPr sz="1200"/>
            </a:lvl6pPr>
            <a:lvl7pPr marL="3657417" indent="0">
              <a:buNone/>
              <a:defRPr sz="1200"/>
            </a:lvl7pPr>
            <a:lvl8pPr marL="4266987" indent="0">
              <a:buNone/>
              <a:defRPr sz="1200"/>
            </a:lvl8pPr>
            <a:lvl9pPr marL="4876557" indent="0">
              <a:buNone/>
              <a:defRPr sz="12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0A2882-D7FB-44B7-A883-EFC8BE57EDD2}" type="datetime1">
              <a:rPr lang="fr-FR" smtClean="0"/>
              <a:pPr/>
              <a:t>23/10/2024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Cellule des Relations Internationales</a:t>
            </a: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ACFF45-5A59-9C4E-8449-F2B994F2C310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3217920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389717" y="4800601"/>
            <a:ext cx="7315200" cy="566739"/>
          </a:xfrm>
        </p:spPr>
        <p:txBody>
          <a:bodyPr anchor="b"/>
          <a:lstStyle>
            <a:lvl1pPr algn="l">
              <a:defRPr sz="2667" b="1"/>
            </a:lvl1pPr>
          </a:lstStyle>
          <a:p>
            <a:r>
              <a:rPr lang="fr-FR"/>
              <a:t>Cliquez et modifiez le titre</a:t>
            </a:r>
          </a:p>
        </p:txBody>
      </p:sp>
      <p:sp>
        <p:nvSpPr>
          <p:cNvPr id="3" name="Espace réservé pour une image 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4267"/>
            </a:lvl1pPr>
            <a:lvl2pPr marL="609570" indent="0">
              <a:buNone/>
              <a:defRPr sz="3733"/>
            </a:lvl2pPr>
            <a:lvl3pPr marL="1219139" indent="0">
              <a:buNone/>
              <a:defRPr sz="3200"/>
            </a:lvl3pPr>
            <a:lvl4pPr marL="1828709" indent="0">
              <a:buNone/>
              <a:defRPr sz="2667"/>
            </a:lvl4pPr>
            <a:lvl5pPr marL="2438278" indent="0">
              <a:buNone/>
              <a:defRPr sz="2667"/>
            </a:lvl5pPr>
            <a:lvl6pPr marL="3047848" indent="0">
              <a:buNone/>
              <a:defRPr sz="2667"/>
            </a:lvl6pPr>
            <a:lvl7pPr marL="3657417" indent="0">
              <a:buNone/>
              <a:defRPr sz="2667"/>
            </a:lvl7pPr>
            <a:lvl8pPr marL="4266987" indent="0">
              <a:buNone/>
              <a:defRPr sz="2667"/>
            </a:lvl8pPr>
            <a:lvl9pPr marL="4876557" indent="0">
              <a:buNone/>
              <a:defRPr sz="2667"/>
            </a:lvl9pPr>
          </a:lstStyle>
          <a:p>
            <a:r>
              <a:rPr lang="fr-FR"/>
              <a:t>Faire glisser l'image vers l'espace réservé ou cliquer sur l'icône pour l'ajouter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389717" y="5367343"/>
            <a:ext cx="7315200" cy="804863"/>
          </a:xfrm>
        </p:spPr>
        <p:txBody>
          <a:bodyPr/>
          <a:lstStyle>
            <a:lvl1pPr marL="0" indent="0">
              <a:buNone/>
              <a:defRPr sz="1867"/>
            </a:lvl1pPr>
            <a:lvl2pPr marL="609570" indent="0">
              <a:buNone/>
              <a:defRPr sz="1600"/>
            </a:lvl2pPr>
            <a:lvl3pPr marL="1219139" indent="0">
              <a:buNone/>
              <a:defRPr sz="1333"/>
            </a:lvl3pPr>
            <a:lvl4pPr marL="1828709" indent="0">
              <a:buNone/>
              <a:defRPr sz="1200"/>
            </a:lvl4pPr>
            <a:lvl5pPr marL="2438278" indent="0">
              <a:buNone/>
              <a:defRPr sz="1200"/>
            </a:lvl5pPr>
            <a:lvl6pPr marL="3047848" indent="0">
              <a:buNone/>
              <a:defRPr sz="1200"/>
            </a:lvl6pPr>
            <a:lvl7pPr marL="3657417" indent="0">
              <a:buNone/>
              <a:defRPr sz="1200"/>
            </a:lvl7pPr>
            <a:lvl8pPr marL="4266987" indent="0">
              <a:buNone/>
              <a:defRPr sz="1200"/>
            </a:lvl8pPr>
            <a:lvl9pPr marL="4876557" indent="0">
              <a:buNone/>
              <a:defRPr sz="12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73CB9D-21E4-49C2-83A0-B8B271610B93}" type="datetime1">
              <a:rPr lang="fr-FR" smtClean="0"/>
              <a:pPr/>
              <a:t>23/10/2024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Cellule des Relations Internationales</a:t>
            </a: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ACFF45-5A59-9C4E-8449-F2B994F2C310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826120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et modifiez le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915AF6-8C4C-407A-B408-DCFCA7719640}" type="datetime1">
              <a:rPr lang="fr-FR" smtClean="0"/>
              <a:pPr/>
              <a:t>23/10/2024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Cellule des Relations Internationales</a:t>
            </a: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ACFF45-5A59-9C4E-8449-F2B994F2C310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701481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839200" y="274640"/>
            <a:ext cx="2743200" cy="5851525"/>
          </a:xfrm>
        </p:spPr>
        <p:txBody>
          <a:bodyPr vert="eaVert"/>
          <a:lstStyle/>
          <a:p>
            <a:r>
              <a:rPr lang="fr-FR"/>
              <a:t>Cliquez et modifiez le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609600" y="274640"/>
            <a:ext cx="8026400" cy="5851525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18A131-387E-49F9-93C9-C84F46536232}" type="datetime1">
              <a:rPr lang="fr-FR" smtClean="0"/>
              <a:pPr/>
              <a:t>23/10/2024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Cellule des Relations Internationales</a:t>
            </a: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ACFF45-5A59-9C4E-8449-F2B994F2C310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8345652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914400" y="2130432"/>
            <a:ext cx="10363200" cy="1470025"/>
          </a:xfrm>
        </p:spPr>
        <p:txBody>
          <a:bodyPr/>
          <a:lstStyle/>
          <a:p>
            <a:r>
              <a:rPr lang="fr-FR"/>
              <a:t>Cliquez et modifiez le titre</a:t>
            </a: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6095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1913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287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382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04784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65741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26698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87655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/>
              <a:t>Cliquez pour modifier le style des sous-titres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09585"/>
            <a:fld id="{887AAEC6-AFCE-4F79-B681-D14BD6AB2D47}" type="datetime1">
              <a:rPr lang="fr-FR" smtClean="0">
                <a:solidFill>
                  <a:prstClr val="black">
                    <a:tint val="75000"/>
                  </a:prstClr>
                </a:solidFill>
              </a:rPr>
              <a:pPr defTabSz="609585"/>
              <a:t>23/10/2024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09585"/>
            <a:r>
              <a:rPr lang="fr-FR">
                <a:solidFill>
                  <a:prstClr val="black">
                    <a:tint val="75000"/>
                  </a:prstClr>
                </a:solidFill>
              </a:rPr>
              <a:t>Cellule des Relations Internationales</a:t>
            </a: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09585"/>
            <a:fld id="{3FACFF45-5A59-9C4E-8449-F2B994F2C310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 defTabSz="609585"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3471901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et modifiez le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09585"/>
            <a:fld id="{04DE8AFE-DAB5-4C53-9427-7208E944A1D9}" type="datetime1">
              <a:rPr lang="fr-FR" smtClean="0">
                <a:solidFill>
                  <a:prstClr val="black">
                    <a:tint val="75000"/>
                  </a:prstClr>
                </a:solidFill>
              </a:rPr>
              <a:pPr defTabSz="609585"/>
              <a:t>23/10/2024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09585"/>
            <a:r>
              <a:rPr lang="fr-FR">
                <a:solidFill>
                  <a:prstClr val="black">
                    <a:tint val="75000"/>
                  </a:prstClr>
                </a:solidFill>
              </a:rPr>
              <a:t>Cellule des Relations Internationales</a:t>
            </a: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09585"/>
            <a:fld id="{3FACFF45-5A59-9C4E-8449-F2B994F2C310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 defTabSz="609585"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0779038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-têt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5333" b="1" cap="all"/>
            </a:lvl1pPr>
          </a:lstStyle>
          <a:p>
            <a:r>
              <a:rPr lang="fr-FR"/>
              <a:t>Cliquez et modifiez le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667">
                <a:solidFill>
                  <a:schemeClr val="tx1">
                    <a:tint val="75000"/>
                  </a:schemeClr>
                </a:solidFill>
              </a:defRPr>
            </a:lvl1pPr>
            <a:lvl2pPr marL="60957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2pPr>
            <a:lvl3pPr marL="1219139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3pPr>
            <a:lvl4pPr marL="1828709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4pPr>
            <a:lvl5pPr marL="2438278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5pPr>
            <a:lvl6pPr marL="3047848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6pPr>
            <a:lvl7pPr marL="3657417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7pPr>
            <a:lvl8pPr marL="4266987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8pPr>
            <a:lvl9pPr marL="4876557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09585"/>
            <a:fld id="{385BF2B1-2299-4F98-A868-E43B37DFD53D}" type="datetime1">
              <a:rPr lang="fr-FR" smtClean="0">
                <a:solidFill>
                  <a:prstClr val="black">
                    <a:tint val="75000"/>
                  </a:prstClr>
                </a:solidFill>
              </a:rPr>
              <a:pPr defTabSz="609585"/>
              <a:t>23/10/2024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09585"/>
            <a:r>
              <a:rPr lang="fr-FR">
                <a:solidFill>
                  <a:prstClr val="black">
                    <a:tint val="75000"/>
                  </a:prstClr>
                </a:solidFill>
              </a:rPr>
              <a:t>Cellule des Relations Internationales</a:t>
            </a: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09585"/>
            <a:fld id="{3FACFF45-5A59-9C4E-8449-F2B994F2C310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 defTabSz="609585"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8675193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et modifiez le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3733"/>
            </a:lvl1pPr>
            <a:lvl2pPr>
              <a:defRPr sz="3200"/>
            </a:lvl2pPr>
            <a:lvl3pPr>
              <a:defRPr sz="2667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3733"/>
            </a:lvl1pPr>
            <a:lvl2pPr>
              <a:defRPr sz="3200"/>
            </a:lvl2pPr>
            <a:lvl3pPr>
              <a:defRPr sz="2667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09585"/>
            <a:fld id="{B6486DAC-3E7A-440F-9864-FD17C01DE79A}" type="datetime1">
              <a:rPr lang="fr-FR" smtClean="0">
                <a:solidFill>
                  <a:prstClr val="black">
                    <a:tint val="75000"/>
                  </a:prstClr>
                </a:solidFill>
              </a:rPr>
              <a:pPr defTabSz="609585"/>
              <a:t>23/10/2024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09585"/>
            <a:r>
              <a:rPr lang="fr-FR">
                <a:solidFill>
                  <a:prstClr val="black">
                    <a:tint val="75000"/>
                  </a:prstClr>
                </a:solidFill>
              </a:rPr>
              <a:t>Cellule des Relations Internationales</a:t>
            </a: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09585"/>
            <a:fld id="{3FACFF45-5A59-9C4E-8449-F2B994F2C310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 defTabSz="609585"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529836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Cliquez et modifiez le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3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570" indent="0">
              <a:buNone/>
              <a:defRPr sz="2667" b="1"/>
            </a:lvl2pPr>
            <a:lvl3pPr marL="1219139" indent="0">
              <a:buNone/>
              <a:defRPr sz="2400" b="1"/>
            </a:lvl3pPr>
            <a:lvl4pPr marL="1828709" indent="0">
              <a:buNone/>
              <a:defRPr sz="2133" b="1"/>
            </a:lvl4pPr>
            <a:lvl5pPr marL="2438278" indent="0">
              <a:buNone/>
              <a:defRPr sz="2133" b="1"/>
            </a:lvl5pPr>
            <a:lvl6pPr marL="3047848" indent="0">
              <a:buNone/>
              <a:defRPr sz="2133" b="1"/>
            </a:lvl6pPr>
            <a:lvl7pPr marL="3657417" indent="0">
              <a:buNone/>
              <a:defRPr sz="2133" b="1"/>
            </a:lvl7pPr>
            <a:lvl8pPr marL="4266987" indent="0">
              <a:buNone/>
              <a:defRPr sz="2133" b="1"/>
            </a:lvl8pPr>
            <a:lvl9pPr marL="4876557" indent="0">
              <a:buNone/>
              <a:defRPr sz="2133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3200"/>
            </a:lvl1pPr>
            <a:lvl2pPr>
              <a:defRPr sz="2667"/>
            </a:lvl2pPr>
            <a:lvl3pPr>
              <a:defRPr sz="2400"/>
            </a:lvl3pPr>
            <a:lvl4pPr>
              <a:defRPr sz="2133"/>
            </a:lvl4pPr>
            <a:lvl5pPr>
              <a:defRPr sz="2133"/>
            </a:lvl5pPr>
            <a:lvl6pPr>
              <a:defRPr sz="2133"/>
            </a:lvl6pPr>
            <a:lvl7pPr>
              <a:defRPr sz="2133"/>
            </a:lvl7pPr>
            <a:lvl8pPr>
              <a:defRPr sz="2133"/>
            </a:lvl8pPr>
            <a:lvl9pPr>
              <a:defRPr sz="2133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93378" y="1535113"/>
            <a:ext cx="5389033" cy="639763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570" indent="0">
              <a:buNone/>
              <a:defRPr sz="2667" b="1"/>
            </a:lvl2pPr>
            <a:lvl3pPr marL="1219139" indent="0">
              <a:buNone/>
              <a:defRPr sz="2400" b="1"/>
            </a:lvl3pPr>
            <a:lvl4pPr marL="1828709" indent="0">
              <a:buNone/>
              <a:defRPr sz="2133" b="1"/>
            </a:lvl4pPr>
            <a:lvl5pPr marL="2438278" indent="0">
              <a:buNone/>
              <a:defRPr sz="2133" b="1"/>
            </a:lvl5pPr>
            <a:lvl6pPr marL="3047848" indent="0">
              <a:buNone/>
              <a:defRPr sz="2133" b="1"/>
            </a:lvl6pPr>
            <a:lvl7pPr marL="3657417" indent="0">
              <a:buNone/>
              <a:defRPr sz="2133" b="1"/>
            </a:lvl7pPr>
            <a:lvl8pPr marL="4266987" indent="0">
              <a:buNone/>
              <a:defRPr sz="2133" b="1"/>
            </a:lvl8pPr>
            <a:lvl9pPr marL="4876557" indent="0">
              <a:buNone/>
              <a:defRPr sz="2133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93378" y="2174875"/>
            <a:ext cx="5389033" cy="3951288"/>
          </a:xfrm>
        </p:spPr>
        <p:txBody>
          <a:bodyPr/>
          <a:lstStyle>
            <a:lvl1pPr>
              <a:defRPr sz="3200"/>
            </a:lvl1pPr>
            <a:lvl2pPr>
              <a:defRPr sz="2667"/>
            </a:lvl2pPr>
            <a:lvl3pPr>
              <a:defRPr sz="2400"/>
            </a:lvl3pPr>
            <a:lvl4pPr>
              <a:defRPr sz="2133"/>
            </a:lvl4pPr>
            <a:lvl5pPr>
              <a:defRPr sz="2133"/>
            </a:lvl5pPr>
            <a:lvl6pPr>
              <a:defRPr sz="2133"/>
            </a:lvl6pPr>
            <a:lvl7pPr>
              <a:defRPr sz="2133"/>
            </a:lvl7pPr>
            <a:lvl8pPr>
              <a:defRPr sz="2133"/>
            </a:lvl8pPr>
            <a:lvl9pPr>
              <a:defRPr sz="2133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09585"/>
            <a:fld id="{D2D77E2C-91C4-4735-BD38-6598BAAE8F32}" type="datetime1">
              <a:rPr lang="fr-FR" smtClean="0">
                <a:solidFill>
                  <a:prstClr val="black">
                    <a:tint val="75000"/>
                  </a:prstClr>
                </a:solidFill>
              </a:rPr>
              <a:pPr defTabSz="609585"/>
              <a:t>23/10/2024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09585"/>
            <a:r>
              <a:rPr lang="fr-FR">
                <a:solidFill>
                  <a:prstClr val="black">
                    <a:tint val="75000"/>
                  </a:prstClr>
                </a:solidFill>
              </a:rPr>
              <a:t>Cellule des Relations Internationales</a:t>
            </a: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09585"/>
            <a:fld id="{3FACFF45-5A59-9C4E-8449-F2B994F2C310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 defTabSz="609585"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762338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et modifiez le titre</a:t>
            </a:r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09585"/>
            <a:fld id="{DDCB6A6A-EC5B-4C8F-B4DE-DC3C3FFDBBFF}" type="datetime1">
              <a:rPr lang="fr-FR" smtClean="0">
                <a:solidFill>
                  <a:prstClr val="black">
                    <a:tint val="75000"/>
                  </a:prstClr>
                </a:solidFill>
              </a:rPr>
              <a:pPr defTabSz="609585"/>
              <a:t>23/10/2024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09585"/>
            <a:r>
              <a:rPr lang="fr-FR">
                <a:solidFill>
                  <a:prstClr val="black">
                    <a:tint val="75000"/>
                  </a:prstClr>
                </a:solidFill>
              </a:rPr>
              <a:t>Cellule des Relations Internationales</a:t>
            </a: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09585"/>
            <a:fld id="{3FACFF45-5A59-9C4E-8449-F2B994F2C310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 defTabSz="609585"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1429619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09585"/>
            <a:fld id="{2A9CB820-CCDA-40E6-9ED8-4DD2EC0293CE}" type="datetime1">
              <a:rPr lang="fr-FR" smtClean="0">
                <a:solidFill>
                  <a:prstClr val="black">
                    <a:tint val="75000"/>
                  </a:prstClr>
                </a:solidFill>
              </a:rPr>
              <a:pPr defTabSz="609585"/>
              <a:t>23/10/2024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09585"/>
            <a:r>
              <a:rPr lang="fr-FR">
                <a:solidFill>
                  <a:prstClr val="black">
                    <a:tint val="75000"/>
                  </a:prstClr>
                </a:solidFill>
              </a:rPr>
              <a:t>Cellule des Relations Internationales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09585"/>
            <a:fld id="{3FACFF45-5A59-9C4E-8449-F2B994F2C310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 defTabSz="609585"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0385230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09613" y="273049"/>
            <a:ext cx="4011084" cy="1162051"/>
          </a:xfrm>
        </p:spPr>
        <p:txBody>
          <a:bodyPr anchor="b"/>
          <a:lstStyle>
            <a:lvl1pPr algn="l">
              <a:defRPr sz="2667" b="1"/>
            </a:lvl1pPr>
          </a:lstStyle>
          <a:p>
            <a:r>
              <a:rPr lang="fr-FR"/>
              <a:t>Cliquez et modifiez le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766733" y="273057"/>
            <a:ext cx="6815667" cy="5853113"/>
          </a:xfrm>
        </p:spPr>
        <p:txBody>
          <a:bodyPr/>
          <a:lstStyle>
            <a:lvl1pPr>
              <a:defRPr sz="4267"/>
            </a:lvl1pPr>
            <a:lvl2pPr>
              <a:defRPr sz="3733"/>
            </a:lvl2pPr>
            <a:lvl3pPr>
              <a:defRPr sz="3200"/>
            </a:lvl3pPr>
            <a:lvl4pPr>
              <a:defRPr sz="2667"/>
            </a:lvl4pPr>
            <a:lvl5pPr>
              <a:defRPr sz="2667"/>
            </a:lvl5pPr>
            <a:lvl6pPr>
              <a:defRPr sz="2667"/>
            </a:lvl6pPr>
            <a:lvl7pPr>
              <a:defRPr sz="2667"/>
            </a:lvl7pPr>
            <a:lvl8pPr>
              <a:defRPr sz="2667"/>
            </a:lvl8pPr>
            <a:lvl9pPr>
              <a:defRPr sz="2667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609613" y="1435104"/>
            <a:ext cx="4011084" cy="4691063"/>
          </a:xfrm>
        </p:spPr>
        <p:txBody>
          <a:bodyPr/>
          <a:lstStyle>
            <a:lvl1pPr marL="0" indent="0">
              <a:buNone/>
              <a:defRPr sz="1867"/>
            </a:lvl1pPr>
            <a:lvl2pPr marL="609570" indent="0">
              <a:buNone/>
              <a:defRPr sz="1600"/>
            </a:lvl2pPr>
            <a:lvl3pPr marL="1219139" indent="0">
              <a:buNone/>
              <a:defRPr sz="1333"/>
            </a:lvl3pPr>
            <a:lvl4pPr marL="1828709" indent="0">
              <a:buNone/>
              <a:defRPr sz="1200"/>
            </a:lvl4pPr>
            <a:lvl5pPr marL="2438278" indent="0">
              <a:buNone/>
              <a:defRPr sz="1200"/>
            </a:lvl5pPr>
            <a:lvl6pPr marL="3047848" indent="0">
              <a:buNone/>
              <a:defRPr sz="1200"/>
            </a:lvl6pPr>
            <a:lvl7pPr marL="3657417" indent="0">
              <a:buNone/>
              <a:defRPr sz="1200"/>
            </a:lvl7pPr>
            <a:lvl8pPr marL="4266987" indent="0">
              <a:buNone/>
              <a:defRPr sz="1200"/>
            </a:lvl8pPr>
            <a:lvl9pPr marL="4876557" indent="0">
              <a:buNone/>
              <a:defRPr sz="12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09585"/>
            <a:fld id="{F50A2882-D7FB-44B7-A883-EFC8BE57EDD2}" type="datetime1">
              <a:rPr lang="fr-FR" smtClean="0">
                <a:solidFill>
                  <a:prstClr val="black">
                    <a:tint val="75000"/>
                  </a:prstClr>
                </a:solidFill>
              </a:rPr>
              <a:pPr defTabSz="609585"/>
              <a:t>23/10/2024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09585"/>
            <a:r>
              <a:rPr lang="fr-FR">
                <a:solidFill>
                  <a:prstClr val="black">
                    <a:tint val="75000"/>
                  </a:prstClr>
                </a:solidFill>
              </a:rPr>
              <a:t>Cellule des Relations Internationales</a:t>
            </a: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09585"/>
            <a:fld id="{3FACFF45-5A59-9C4E-8449-F2B994F2C310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 defTabSz="609585"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6225700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389717" y="4800601"/>
            <a:ext cx="7315200" cy="566739"/>
          </a:xfrm>
        </p:spPr>
        <p:txBody>
          <a:bodyPr anchor="b"/>
          <a:lstStyle>
            <a:lvl1pPr algn="l">
              <a:defRPr sz="2667" b="1"/>
            </a:lvl1pPr>
          </a:lstStyle>
          <a:p>
            <a:r>
              <a:rPr lang="fr-FR"/>
              <a:t>Cliquez et modifiez le titre</a:t>
            </a:r>
          </a:p>
        </p:txBody>
      </p:sp>
      <p:sp>
        <p:nvSpPr>
          <p:cNvPr id="3" name="Espace réservé pour une image 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4267"/>
            </a:lvl1pPr>
            <a:lvl2pPr marL="609570" indent="0">
              <a:buNone/>
              <a:defRPr sz="3733"/>
            </a:lvl2pPr>
            <a:lvl3pPr marL="1219139" indent="0">
              <a:buNone/>
              <a:defRPr sz="3200"/>
            </a:lvl3pPr>
            <a:lvl4pPr marL="1828709" indent="0">
              <a:buNone/>
              <a:defRPr sz="2667"/>
            </a:lvl4pPr>
            <a:lvl5pPr marL="2438278" indent="0">
              <a:buNone/>
              <a:defRPr sz="2667"/>
            </a:lvl5pPr>
            <a:lvl6pPr marL="3047848" indent="0">
              <a:buNone/>
              <a:defRPr sz="2667"/>
            </a:lvl6pPr>
            <a:lvl7pPr marL="3657417" indent="0">
              <a:buNone/>
              <a:defRPr sz="2667"/>
            </a:lvl7pPr>
            <a:lvl8pPr marL="4266987" indent="0">
              <a:buNone/>
              <a:defRPr sz="2667"/>
            </a:lvl8pPr>
            <a:lvl9pPr marL="4876557" indent="0">
              <a:buNone/>
              <a:defRPr sz="2667"/>
            </a:lvl9pPr>
          </a:lstStyle>
          <a:p>
            <a:r>
              <a:rPr lang="fr-FR"/>
              <a:t>Faire glisser l'image vers l'espace réservé ou cliquer sur l'icône pour l'ajouter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389717" y="5367343"/>
            <a:ext cx="7315200" cy="804863"/>
          </a:xfrm>
        </p:spPr>
        <p:txBody>
          <a:bodyPr/>
          <a:lstStyle>
            <a:lvl1pPr marL="0" indent="0">
              <a:buNone/>
              <a:defRPr sz="1867"/>
            </a:lvl1pPr>
            <a:lvl2pPr marL="609570" indent="0">
              <a:buNone/>
              <a:defRPr sz="1600"/>
            </a:lvl2pPr>
            <a:lvl3pPr marL="1219139" indent="0">
              <a:buNone/>
              <a:defRPr sz="1333"/>
            </a:lvl3pPr>
            <a:lvl4pPr marL="1828709" indent="0">
              <a:buNone/>
              <a:defRPr sz="1200"/>
            </a:lvl4pPr>
            <a:lvl5pPr marL="2438278" indent="0">
              <a:buNone/>
              <a:defRPr sz="1200"/>
            </a:lvl5pPr>
            <a:lvl6pPr marL="3047848" indent="0">
              <a:buNone/>
              <a:defRPr sz="1200"/>
            </a:lvl6pPr>
            <a:lvl7pPr marL="3657417" indent="0">
              <a:buNone/>
              <a:defRPr sz="1200"/>
            </a:lvl7pPr>
            <a:lvl8pPr marL="4266987" indent="0">
              <a:buNone/>
              <a:defRPr sz="1200"/>
            </a:lvl8pPr>
            <a:lvl9pPr marL="4876557" indent="0">
              <a:buNone/>
              <a:defRPr sz="12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09585"/>
            <a:fld id="{6273CB9D-21E4-49C2-83A0-B8B271610B93}" type="datetime1">
              <a:rPr lang="fr-FR" smtClean="0">
                <a:solidFill>
                  <a:prstClr val="black">
                    <a:tint val="75000"/>
                  </a:prstClr>
                </a:solidFill>
              </a:rPr>
              <a:pPr defTabSz="609585"/>
              <a:t>23/10/2024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09585"/>
            <a:r>
              <a:rPr lang="fr-FR">
                <a:solidFill>
                  <a:prstClr val="black">
                    <a:tint val="75000"/>
                  </a:prstClr>
                </a:solidFill>
              </a:rPr>
              <a:t>Cellule des Relations Internationales</a:t>
            </a: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09585"/>
            <a:fld id="{3FACFF45-5A59-9C4E-8449-F2B994F2C310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 defTabSz="609585"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6316414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et modifiez le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09585"/>
            <a:fld id="{A0915AF6-8C4C-407A-B408-DCFCA7719640}" type="datetime1">
              <a:rPr lang="fr-FR" smtClean="0">
                <a:solidFill>
                  <a:prstClr val="black">
                    <a:tint val="75000"/>
                  </a:prstClr>
                </a:solidFill>
              </a:rPr>
              <a:pPr defTabSz="609585"/>
              <a:t>23/10/2024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09585"/>
            <a:r>
              <a:rPr lang="fr-FR">
                <a:solidFill>
                  <a:prstClr val="black">
                    <a:tint val="75000"/>
                  </a:prstClr>
                </a:solidFill>
              </a:rPr>
              <a:t>Cellule des Relations Internationales</a:t>
            </a: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09585"/>
            <a:fld id="{3FACFF45-5A59-9C4E-8449-F2B994F2C310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 defTabSz="609585"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2750302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839200" y="274640"/>
            <a:ext cx="2743200" cy="5851525"/>
          </a:xfrm>
        </p:spPr>
        <p:txBody>
          <a:bodyPr vert="eaVert"/>
          <a:lstStyle/>
          <a:p>
            <a:r>
              <a:rPr lang="fr-FR"/>
              <a:t>Cliquez et modifiez le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609600" y="274640"/>
            <a:ext cx="8026400" cy="5851525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09585"/>
            <a:fld id="{3F18A131-387E-49F9-93C9-C84F46536232}" type="datetime1">
              <a:rPr lang="fr-FR" smtClean="0">
                <a:solidFill>
                  <a:prstClr val="black">
                    <a:tint val="75000"/>
                  </a:prstClr>
                </a:solidFill>
              </a:rPr>
              <a:pPr defTabSz="609585"/>
              <a:t>23/10/2024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09585"/>
            <a:r>
              <a:rPr lang="fr-FR">
                <a:solidFill>
                  <a:prstClr val="black">
                    <a:tint val="75000"/>
                  </a:prstClr>
                </a:solidFill>
              </a:rPr>
              <a:t>Cellule des Relations Internationales</a:t>
            </a: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09585"/>
            <a:fld id="{3FACFF45-5A59-9C4E-8449-F2B994F2C310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 defTabSz="609585"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22621636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914400" y="2130432"/>
            <a:ext cx="10363200" cy="1470025"/>
          </a:xfrm>
        </p:spPr>
        <p:txBody>
          <a:bodyPr/>
          <a:lstStyle/>
          <a:p>
            <a:r>
              <a:rPr lang="fr-FR"/>
              <a:t>Cliquez et modifiez le titre</a:t>
            </a: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6095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1913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287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382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04784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65741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26698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87655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/>
              <a:t>Cliquez pour modifier le style des sous-titres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9F75AF-E0B1-4C2C-A7E6-F4D0667CED4E}" type="datetime1">
              <a:rPr lang="fr-FR" smtClean="0"/>
              <a:t>23/10/2024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Cellule des Relations Internationales</a:t>
            </a: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ACFF45-5A59-9C4E-8449-F2B994F2C310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31710271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et modifiez le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1D6ABE-B64C-4416-9AA7-5C394400F373}" type="datetime1">
              <a:rPr lang="fr-FR" smtClean="0"/>
              <a:t>23/10/2024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Cellule des Relations Internationales</a:t>
            </a: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ACFF45-5A59-9C4E-8449-F2B994F2C310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15342145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-têt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5333" b="1" cap="all"/>
            </a:lvl1pPr>
          </a:lstStyle>
          <a:p>
            <a:r>
              <a:rPr lang="fr-FR"/>
              <a:t>Cliquez et modifiez le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667">
                <a:solidFill>
                  <a:schemeClr val="tx1">
                    <a:tint val="75000"/>
                  </a:schemeClr>
                </a:solidFill>
              </a:defRPr>
            </a:lvl1pPr>
            <a:lvl2pPr marL="60957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2pPr>
            <a:lvl3pPr marL="1219139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3pPr>
            <a:lvl4pPr marL="1828709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4pPr>
            <a:lvl5pPr marL="2438278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5pPr>
            <a:lvl6pPr marL="3047848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6pPr>
            <a:lvl7pPr marL="3657417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7pPr>
            <a:lvl8pPr marL="4266987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8pPr>
            <a:lvl9pPr marL="4876557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936411-22B6-4EBA-BA8C-FFDE52067DF6}" type="datetime1">
              <a:rPr lang="fr-FR" smtClean="0"/>
              <a:t>23/10/2024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Cellule des Relations Internationales</a:t>
            </a: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ACFF45-5A59-9C4E-8449-F2B994F2C310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74342178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et modifiez le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3733"/>
            </a:lvl1pPr>
            <a:lvl2pPr>
              <a:defRPr sz="3200"/>
            </a:lvl2pPr>
            <a:lvl3pPr>
              <a:defRPr sz="2667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3733"/>
            </a:lvl1pPr>
            <a:lvl2pPr>
              <a:defRPr sz="3200"/>
            </a:lvl2pPr>
            <a:lvl3pPr>
              <a:defRPr sz="2667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025EF7-3C75-4CA2-B6C8-C85F64E70171}" type="datetime1">
              <a:rPr lang="fr-FR" smtClean="0"/>
              <a:t>23/10/2024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Cellule des Relations Internationales</a:t>
            </a: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ACFF45-5A59-9C4E-8449-F2B994F2C310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55842217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Cliquez et modifiez le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3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570" indent="0">
              <a:buNone/>
              <a:defRPr sz="2667" b="1"/>
            </a:lvl2pPr>
            <a:lvl3pPr marL="1219139" indent="0">
              <a:buNone/>
              <a:defRPr sz="2400" b="1"/>
            </a:lvl3pPr>
            <a:lvl4pPr marL="1828709" indent="0">
              <a:buNone/>
              <a:defRPr sz="2133" b="1"/>
            </a:lvl4pPr>
            <a:lvl5pPr marL="2438278" indent="0">
              <a:buNone/>
              <a:defRPr sz="2133" b="1"/>
            </a:lvl5pPr>
            <a:lvl6pPr marL="3047848" indent="0">
              <a:buNone/>
              <a:defRPr sz="2133" b="1"/>
            </a:lvl6pPr>
            <a:lvl7pPr marL="3657417" indent="0">
              <a:buNone/>
              <a:defRPr sz="2133" b="1"/>
            </a:lvl7pPr>
            <a:lvl8pPr marL="4266987" indent="0">
              <a:buNone/>
              <a:defRPr sz="2133" b="1"/>
            </a:lvl8pPr>
            <a:lvl9pPr marL="4876557" indent="0">
              <a:buNone/>
              <a:defRPr sz="2133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3200"/>
            </a:lvl1pPr>
            <a:lvl2pPr>
              <a:defRPr sz="2667"/>
            </a:lvl2pPr>
            <a:lvl3pPr>
              <a:defRPr sz="2400"/>
            </a:lvl3pPr>
            <a:lvl4pPr>
              <a:defRPr sz="2133"/>
            </a:lvl4pPr>
            <a:lvl5pPr>
              <a:defRPr sz="2133"/>
            </a:lvl5pPr>
            <a:lvl6pPr>
              <a:defRPr sz="2133"/>
            </a:lvl6pPr>
            <a:lvl7pPr>
              <a:defRPr sz="2133"/>
            </a:lvl7pPr>
            <a:lvl8pPr>
              <a:defRPr sz="2133"/>
            </a:lvl8pPr>
            <a:lvl9pPr>
              <a:defRPr sz="2133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93378" y="1535113"/>
            <a:ext cx="5389033" cy="639763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570" indent="0">
              <a:buNone/>
              <a:defRPr sz="2667" b="1"/>
            </a:lvl2pPr>
            <a:lvl3pPr marL="1219139" indent="0">
              <a:buNone/>
              <a:defRPr sz="2400" b="1"/>
            </a:lvl3pPr>
            <a:lvl4pPr marL="1828709" indent="0">
              <a:buNone/>
              <a:defRPr sz="2133" b="1"/>
            </a:lvl4pPr>
            <a:lvl5pPr marL="2438278" indent="0">
              <a:buNone/>
              <a:defRPr sz="2133" b="1"/>
            </a:lvl5pPr>
            <a:lvl6pPr marL="3047848" indent="0">
              <a:buNone/>
              <a:defRPr sz="2133" b="1"/>
            </a:lvl6pPr>
            <a:lvl7pPr marL="3657417" indent="0">
              <a:buNone/>
              <a:defRPr sz="2133" b="1"/>
            </a:lvl7pPr>
            <a:lvl8pPr marL="4266987" indent="0">
              <a:buNone/>
              <a:defRPr sz="2133" b="1"/>
            </a:lvl8pPr>
            <a:lvl9pPr marL="4876557" indent="0">
              <a:buNone/>
              <a:defRPr sz="2133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93378" y="2174875"/>
            <a:ext cx="5389033" cy="3951288"/>
          </a:xfrm>
        </p:spPr>
        <p:txBody>
          <a:bodyPr/>
          <a:lstStyle>
            <a:lvl1pPr>
              <a:defRPr sz="3200"/>
            </a:lvl1pPr>
            <a:lvl2pPr>
              <a:defRPr sz="2667"/>
            </a:lvl2pPr>
            <a:lvl3pPr>
              <a:defRPr sz="2400"/>
            </a:lvl3pPr>
            <a:lvl4pPr>
              <a:defRPr sz="2133"/>
            </a:lvl4pPr>
            <a:lvl5pPr>
              <a:defRPr sz="2133"/>
            </a:lvl5pPr>
            <a:lvl6pPr>
              <a:defRPr sz="2133"/>
            </a:lvl6pPr>
            <a:lvl7pPr>
              <a:defRPr sz="2133"/>
            </a:lvl7pPr>
            <a:lvl8pPr>
              <a:defRPr sz="2133"/>
            </a:lvl8pPr>
            <a:lvl9pPr>
              <a:defRPr sz="2133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135441-D3F9-4B02-A0C3-AE3F3B13DC7A}" type="datetime1">
              <a:rPr lang="fr-FR" smtClean="0"/>
              <a:t>23/10/2024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Cellule des Relations Internationales</a:t>
            </a: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ACFF45-5A59-9C4E-8449-F2B994F2C310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84513807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et modifiez le titre</a:t>
            </a:r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F7DC11-22D9-4093-A607-C51440511D8D}" type="datetime1">
              <a:rPr lang="fr-FR" smtClean="0"/>
              <a:t>23/10/2024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Cellule des Relations Internationales</a:t>
            </a: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ACFF45-5A59-9C4E-8449-F2B994F2C310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28964105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60A39D-A50F-4EA5-99BC-49F487749F4C}" type="datetime1">
              <a:rPr lang="fr-FR" smtClean="0"/>
              <a:t>23/10/2024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Cellule des Relations Internationales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ACFF45-5A59-9C4E-8449-F2B994F2C310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75595615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09613" y="273049"/>
            <a:ext cx="4011084" cy="1162051"/>
          </a:xfrm>
        </p:spPr>
        <p:txBody>
          <a:bodyPr anchor="b"/>
          <a:lstStyle>
            <a:lvl1pPr algn="l">
              <a:defRPr sz="2667" b="1"/>
            </a:lvl1pPr>
          </a:lstStyle>
          <a:p>
            <a:r>
              <a:rPr lang="fr-FR"/>
              <a:t>Cliquez et modifiez le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766733" y="273057"/>
            <a:ext cx="6815667" cy="5853113"/>
          </a:xfrm>
        </p:spPr>
        <p:txBody>
          <a:bodyPr/>
          <a:lstStyle>
            <a:lvl1pPr>
              <a:defRPr sz="4267"/>
            </a:lvl1pPr>
            <a:lvl2pPr>
              <a:defRPr sz="3733"/>
            </a:lvl2pPr>
            <a:lvl3pPr>
              <a:defRPr sz="3200"/>
            </a:lvl3pPr>
            <a:lvl4pPr>
              <a:defRPr sz="2667"/>
            </a:lvl4pPr>
            <a:lvl5pPr>
              <a:defRPr sz="2667"/>
            </a:lvl5pPr>
            <a:lvl6pPr>
              <a:defRPr sz="2667"/>
            </a:lvl6pPr>
            <a:lvl7pPr>
              <a:defRPr sz="2667"/>
            </a:lvl7pPr>
            <a:lvl8pPr>
              <a:defRPr sz="2667"/>
            </a:lvl8pPr>
            <a:lvl9pPr>
              <a:defRPr sz="2667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609613" y="1435104"/>
            <a:ext cx="4011084" cy="4691063"/>
          </a:xfrm>
        </p:spPr>
        <p:txBody>
          <a:bodyPr/>
          <a:lstStyle>
            <a:lvl1pPr marL="0" indent="0">
              <a:buNone/>
              <a:defRPr sz="1867"/>
            </a:lvl1pPr>
            <a:lvl2pPr marL="609570" indent="0">
              <a:buNone/>
              <a:defRPr sz="1600"/>
            </a:lvl2pPr>
            <a:lvl3pPr marL="1219139" indent="0">
              <a:buNone/>
              <a:defRPr sz="1333"/>
            </a:lvl3pPr>
            <a:lvl4pPr marL="1828709" indent="0">
              <a:buNone/>
              <a:defRPr sz="1200"/>
            </a:lvl4pPr>
            <a:lvl5pPr marL="2438278" indent="0">
              <a:buNone/>
              <a:defRPr sz="1200"/>
            </a:lvl5pPr>
            <a:lvl6pPr marL="3047848" indent="0">
              <a:buNone/>
              <a:defRPr sz="1200"/>
            </a:lvl6pPr>
            <a:lvl7pPr marL="3657417" indent="0">
              <a:buNone/>
              <a:defRPr sz="1200"/>
            </a:lvl7pPr>
            <a:lvl8pPr marL="4266987" indent="0">
              <a:buNone/>
              <a:defRPr sz="1200"/>
            </a:lvl8pPr>
            <a:lvl9pPr marL="4876557" indent="0">
              <a:buNone/>
              <a:defRPr sz="12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32DF67-155E-4A7B-B82E-E19E84805713}" type="datetime1">
              <a:rPr lang="fr-FR" smtClean="0"/>
              <a:t>23/10/2024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Cellule des Relations Internationales</a:t>
            </a: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ACFF45-5A59-9C4E-8449-F2B994F2C310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81522119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389717" y="4800601"/>
            <a:ext cx="7315200" cy="566739"/>
          </a:xfrm>
        </p:spPr>
        <p:txBody>
          <a:bodyPr anchor="b"/>
          <a:lstStyle>
            <a:lvl1pPr algn="l">
              <a:defRPr sz="2667" b="1"/>
            </a:lvl1pPr>
          </a:lstStyle>
          <a:p>
            <a:r>
              <a:rPr lang="fr-FR"/>
              <a:t>Cliquez et modifiez le titre</a:t>
            </a:r>
          </a:p>
        </p:txBody>
      </p:sp>
      <p:sp>
        <p:nvSpPr>
          <p:cNvPr id="3" name="Espace réservé pour une image 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4267"/>
            </a:lvl1pPr>
            <a:lvl2pPr marL="609570" indent="0">
              <a:buNone/>
              <a:defRPr sz="3733"/>
            </a:lvl2pPr>
            <a:lvl3pPr marL="1219139" indent="0">
              <a:buNone/>
              <a:defRPr sz="3200"/>
            </a:lvl3pPr>
            <a:lvl4pPr marL="1828709" indent="0">
              <a:buNone/>
              <a:defRPr sz="2667"/>
            </a:lvl4pPr>
            <a:lvl5pPr marL="2438278" indent="0">
              <a:buNone/>
              <a:defRPr sz="2667"/>
            </a:lvl5pPr>
            <a:lvl6pPr marL="3047848" indent="0">
              <a:buNone/>
              <a:defRPr sz="2667"/>
            </a:lvl6pPr>
            <a:lvl7pPr marL="3657417" indent="0">
              <a:buNone/>
              <a:defRPr sz="2667"/>
            </a:lvl7pPr>
            <a:lvl8pPr marL="4266987" indent="0">
              <a:buNone/>
              <a:defRPr sz="2667"/>
            </a:lvl8pPr>
            <a:lvl9pPr marL="4876557" indent="0">
              <a:buNone/>
              <a:defRPr sz="2667"/>
            </a:lvl9pPr>
          </a:lstStyle>
          <a:p>
            <a:r>
              <a:rPr lang="fr-FR"/>
              <a:t>Faire glisser l'image vers l'espace réservé ou cliquer sur l'icône pour l'ajouter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389717" y="5367343"/>
            <a:ext cx="7315200" cy="804863"/>
          </a:xfrm>
        </p:spPr>
        <p:txBody>
          <a:bodyPr/>
          <a:lstStyle>
            <a:lvl1pPr marL="0" indent="0">
              <a:buNone/>
              <a:defRPr sz="1867"/>
            </a:lvl1pPr>
            <a:lvl2pPr marL="609570" indent="0">
              <a:buNone/>
              <a:defRPr sz="1600"/>
            </a:lvl2pPr>
            <a:lvl3pPr marL="1219139" indent="0">
              <a:buNone/>
              <a:defRPr sz="1333"/>
            </a:lvl3pPr>
            <a:lvl4pPr marL="1828709" indent="0">
              <a:buNone/>
              <a:defRPr sz="1200"/>
            </a:lvl4pPr>
            <a:lvl5pPr marL="2438278" indent="0">
              <a:buNone/>
              <a:defRPr sz="1200"/>
            </a:lvl5pPr>
            <a:lvl6pPr marL="3047848" indent="0">
              <a:buNone/>
              <a:defRPr sz="1200"/>
            </a:lvl6pPr>
            <a:lvl7pPr marL="3657417" indent="0">
              <a:buNone/>
              <a:defRPr sz="1200"/>
            </a:lvl7pPr>
            <a:lvl8pPr marL="4266987" indent="0">
              <a:buNone/>
              <a:defRPr sz="1200"/>
            </a:lvl8pPr>
            <a:lvl9pPr marL="4876557" indent="0">
              <a:buNone/>
              <a:defRPr sz="12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3B61B1-004D-433C-9A80-25CCB234336B}" type="datetime1">
              <a:rPr lang="fr-FR" smtClean="0"/>
              <a:t>23/10/2024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Cellule des Relations Internationales</a:t>
            </a: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ACFF45-5A59-9C4E-8449-F2B994F2C310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57459409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et modifiez le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F9C227-BA66-405D-9378-C49464DD004F}" type="datetime1">
              <a:rPr lang="fr-FR" smtClean="0"/>
              <a:t>23/10/2024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Cellule des Relations Internationales</a:t>
            </a: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ACFF45-5A59-9C4E-8449-F2B994F2C310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13772717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839200" y="274640"/>
            <a:ext cx="2743200" cy="5851525"/>
          </a:xfrm>
        </p:spPr>
        <p:txBody>
          <a:bodyPr vert="eaVert"/>
          <a:lstStyle/>
          <a:p>
            <a:r>
              <a:rPr lang="fr-FR"/>
              <a:t>Cliquez et modifiez le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609600" y="274640"/>
            <a:ext cx="8026400" cy="5851525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0B5202-6819-4800-8DBF-DDEDD0D2A1E1}" type="datetime1">
              <a:rPr lang="fr-FR" smtClean="0"/>
              <a:t>23/10/2024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Cellule des Relations Internationales</a:t>
            </a: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ACFF45-5A59-9C4E-8449-F2B994F2C310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168751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609600" y="274639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Cliquez et modifiez le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609600" y="6356352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54F451B-5387-4F96-BE7A-13B8BA5D2C88}" type="datetime1">
              <a:rPr lang="fr-FR" smtClean="0"/>
              <a:pPr/>
              <a:t>23/10/2024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165600" y="6356352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/>
              <a:t>Cellule des Relations Internationales</a:t>
            </a: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737600" y="6356352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FACFF45-5A59-9C4E-8449-F2B994F2C310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320602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hf sldNum="0" hdr="0" ftr="0" dt="0"/>
  <p:txStyles>
    <p:titleStyle>
      <a:lvl1pPr algn="ctr" defTabSz="609570" rtl="0" eaLnBrk="1" latinLnBrk="0" hangingPunct="1">
        <a:spcBef>
          <a:spcPct val="0"/>
        </a:spcBef>
        <a:buNone/>
        <a:defRPr sz="58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57177" indent="-457177" algn="l" defTabSz="609570" rtl="0" eaLnBrk="1" latinLnBrk="0" hangingPunct="1">
        <a:spcBef>
          <a:spcPct val="20000"/>
        </a:spcBef>
        <a:buFont typeface="Arial"/>
        <a:buChar char="•"/>
        <a:defRPr sz="4267" kern="1200">
          <a:solidFill>
            <a:schemeClr val="tx1"/>
          </a:solidFill>
          <a:latin typeface="+mn-lt"/>
          <a:ea typeface="+mn-ea"/>
          <a:cs typeface="+mn-cs"/>
        </a:defRPr>
      </a:lvl1pPr>
      <a:lvl2pPr marL="990551" indent="-380982" algn="l" defTabSz="609570" rtl="0" eaLnBrk="1" latinLnBrk="0" hangingPunct="1">
        <a:spcBef>
          <a:spcPct val="20000"/>
        </a:spcBef>
        <a:buFont typeface="Arial"/>
        <a:buChar char="–"/>
        <a:defRPr sz="3733" kern="1200">
          <a:solidFill>
            <a:schemeClr val="tx1"/>
          </a:solidFill>
          <a:latin typeface="+mn-lt"/>
          <a:ea typeface="+mn-ea"/>
          <a:cs typeface="+mn-cs"/>
        </a:defRPr>
      </a:lvl2pPr>
      <a:lvl3pPr marL="1523923" indent="-304784" algn="l" defTabSz="60957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3pPr>
      <a:lvl4pPr marL="2133493" indent="-304784" algn="l" defTabSz="609570" rtl="0" eaLnBrk="1" latinLnBrk="0" hangingPunct="1">
        <a:spcBef>
          <a:spcPct val="20000"/>
        </a:spcBef>
        <a:buFont typeface="Arial"/>
        <a:buChar char="–"/>
        <a:defRPr sz="2667" kern="1200">
          <a:solidFill>
            <a:schemeClr val="tx1"/>
          </a:solidFill>
          <a:latin typeface="+mn-lt"/>
          <a:ea typeface="+mn-ea"/>
          <a:cs typeface="+mn-cs"/>
        </a:defRPr>
      </a:lvl4pPr>
      <a:lvl5pPr marL="2743063" indent="-304784" algn="l" defTabSz="609570" rtl="0" eaLnBrk="1" latinLnBrk="0" hangingPunct="1">
        <a:spcBef>
          <a:spcPct val="20000"/>
        </a:spcBef>
        <a:buFont typeface="Arial"/>
        <a:buChar char="»"/>
        <a:defRPr sz="2667" kern="1200">
          <a:solidFill>
            <a:schemeClr val="tx1"/>
          </a:solidFill>
          <a:latin typeface="+mn-lt"/>
          <a:ea typeface="+mn-ea"/>
          <a:cs typeface="+mn-cs"/>
        </a:defRPr>
      </a:lvl5pPr>
      <a:lvl6pPr marL="3352632" indent="-304784" algn="l" defTabSz="609570" rtl="0" eaLnBrk="1" latinLnBrk="0" hangingPunct="1">
        <a:spcBef>
          <a:spcPct val="20000"/>
        </a:spcBef>
        <a:buFont typeface="Arial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6pPr>
      <a:lvl7pPr marL="3962202" indent="-304784" algn="l" defTabSz="609570" rtl="0" eaLnBrk="1" latinLnBrk="0" hangingPunct="1">
        <a:spcBef>
          <a:spcPct val="20000"/>
        </a:spcBef>
        <a:buFont typeface="Arial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7pPr>
      <a:lvl8pPr marL="4571771" indent="-304784" algn="l" defTabSz="609570" rtl="0" eaLnBrk="1" latinLnBrk="0" hangingPunct="1">
        <a:spcBef>
          <a:spcPct val="20000"/>
        </a:spcBef>
        <a:buFont typeface="Arial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8pPr>
      <a:lvl9pPr marL="5181341" indent="-304784" algn="l" defTabSz="609570" rtl="0" eaLnBrk="1" latinLnBrk="0" hangingPunct="1">
        <a:spcBef>
          <a:spcPct val="20000"/>
        </a:spcBef>
        <a:buFont typeface="Arial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6095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70" algn="l" defTabSz="6095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39" algn="l" defTabSz="6095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09" algn="l" defTabSz="6095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278" algn="l" defTabSz="6095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848" algn="l" defTabSz="6095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417" algn="l" defTabSz="6095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6987" algn="l" defTabSz="6095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557" algn="l" defTabSz="6095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609600" y="274639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Cliquez et modifiez le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609600" y="6356352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609585"/>
            <a:fld id="{354F451B-5387-4F96-BE7A-13B8BA5D2C88}" type="datetime1">
              <a:rPr lang="fr-FR" smtClean="0">
                <a:solidFill>
                  <a:prstClr val="black">
                    <a:tint val="75000"/>
                  </a:prstClr>
                </a:solidFill>
              </a:rPr>
              <a:pPr defTabSz="609585"/>
              <a:t>23/10/2024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165600" y="6356352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609585"/>
            <a:r>
              <a:rPr lang="fr-FR">
                <a:solidFill>
                  <a:prstClr val="black">
                    <a:tint val="75000"/>
                  </a:prstClr>
                </a:solidFill>
              </a:rPr>
              <a:t>Cellule des Relations Internationales</a:t>
            </a: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737600" y="6356352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609585"/>
            <a:fld id="{3FACFF45-5A59-9C4E-8449-F2B994F2C310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 defTabSz="609585"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209207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hf sldNum="0" hdr="0" ftr="0" dt="0"/>
  <p:txStyles>
    <p:titleStyle>
      <a:lvl1pPr algn="ctr" defTabSz="609570" rtl="0" eaLnBrk="1" latinLnBrk="0" hangingPunct="1">
        <a:spcBef>
          <a:spcPct val="0"/>
        </a:spcBef>
        <a:buNone/>
        <a:defRPr sz="58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57177" indent="-457177" algn="l" defTabSz="609570" rtl="0" eaLnBrk="1" latinLnBrk="0" hangingPunct="1">
        <a:spcBef>
          <a:spcPct val="20000"/>
        </a:spcBef>
        <a:buFont typeface="Arial"/>
        <a:buChar char="•"/>
        <a:defRPr sz="4267" kern="1200">
          <a:solidFill>
            <a:schemeClr val="tx1"/>
          </a:solidFill>
          <a:latin typeface="+mn-lt"/>
          <a:ea typeface="+mn-ea"/>
          <a:cs typeface="+mn-cs"/>
        </a:defRPr>
      </a:lvl1pPr>
      <a:lvl2pPr marL="990551" indent="-380982" algn="l" defTabSz="609570" rtl="0" eaLnBrk="1" latinLnBrk="0" hangingPunct="1">
        <a:spcBef>
          <a:spcPct val="20000"/>
        </a:spcBef>
        <a:buFont typeface="Arial"/>
        <a:buChar char="–"/>
        <a:defRPr sz="3733" kern="1200">
          <a:solidFill>
            <a:schemeClr val="tx1"/>
          </a:solidFill>
          <a:latin typeface="+mn-lt"/>
          <a:ea typeface="+mn-ea"/>
          <a:cs typeface="+mn-cs"/>
        </a:defRPr>
      </a:lvl2pPr>
      <a:lvl3pPr marL="1523923" indent="-304784" algn="l" defTabSz="60957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3pPr>
      <a:lvl4pPr marL="2133493" indent="-304784" algn="l" defTabSz="609570" rtl="0" eaLnBrk="1" latinLnBrk="0" hangingPunct="1">
        <a:spcBef>
          <a:spcPct val="20000"/>
        </a:spcBef>
        <a:buFont typeface="Arial"/>
        <a:buChar char="–"/>
        <a:defRPr sz="2667" kern="1200">
          <a:solidFill>
            <a:schemeClr val="tx1"/>
          </a:solidFill>
          <a:latin typeface="+mn-lt"/>
          <a:ea typeface="+mn-ea"/>
          <a:cs typeface="+mn-cs"/>
        </a:defRPr>
      </a:lvl4pPr>
      <a:lvl5pPr marL="2743063" indent="-304784" algn="l" defTabSz="609570" rtl="0" eaLnBrk="1" latinLnBrk="0" hangingPunct="1">
        <a:spcBef>
          <a:spcPct val="20000"/>
        </a:spcBef>
        <a:buFont typeface="Arial"/>
        <a:buChar char="»"/>
        <a:defRPr sz="2667" kern="1200">
          <a:solidFill>
            <a:schemeClr val="tx1"/>
          </a:solidFill>
          <a:latin typeface="+mn-lt"/>
          <a:ea typeface="+mn-ea"/>
          <a:cs typeface="+mn-cs"/>
        </a:defRPr>
      </a:lvl5pPr>
      <a:lvl6pPr marL="3352632" indent="-304784" algn="l" defTabSz="609570" rtl="0" eaLnBrk="1" latinLnBrk="0" hangingPunct="1">
        <a:spcBef>
          <a:spcPct val="20000"/>
        </a:spcBef>
        <a:buFont typeface="Arial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6pPr>
      <a:lvl7pPr marL="3962202" indent="-304784" algn="l" defTabSz="609570" rtl="0" eaLnBrk="1" latinLnBrk="0" hangingPunct="1">
        <a:spcBef>
          <a:spcPct val="20000"/>
        </a:spcBef>
        <a:buFont typeface="Arial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7pPr>
      <a:lvl8pPr marL="4571771" indent="-304784" algn="l" defTabSz="609570" rtl="0" eaLnBrk="1" latinLnBrk="0" hangingPunct="1">
        <a:spcBef>
          <a:spcPct val="20000"/>
        </a:spcBef>
        <a:buFont typeface="Arial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8pPr>
      <a:lvl9pPr marL="5181341" indent="-304784" algn="l" defTabSz="609570" rtl="0" eaLnBrk="1" latinLnBrk="0" hangingPunct="1">
        <a:spcBef>
          <a:spcPct val="20000"/>
        </a:spcBef>
        <a:buFont typeface="Arial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6095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70" algn="l" defTabSz="6095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39" algn="l" defTabSz="6095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09" algn="l" defTabSz="6095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278" algn="l" defTabSz="6095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848" algn="l" defTabSz="6095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417" algn="l" defTabSz="6095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6987" algn="l" defTabSz="6095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557" algn="l" defTabSz="6095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609600" y="274639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Cliquez et modifiez le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609600" y="6356352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CD96E61-BBC6-4418-8EE3-687329A21D96}" type="datetime1">
              <a:rPr lang="fr-FR" smtClean="0"/>
              <a:t>23/10/2024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165600" y="6356352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/>
              <a:t>Cellule des Relations Internationales</a:t>
            </a: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737600" y="6356352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FACFF45-5A59-9C4E-8449-F2B994F2C310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540355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hf hdr="0" ftr="0" dt="0"/>
  <p:txStyles>
    <p:titleStyle>
      <a:lvl1pPr algn="ctr" defTabSz="609570" rtl="0" eaLnBrk="1" latinLnBrk="0" hangingPunct="1">
        <a:spcBef>
          <a:spcPct val="0"/>
        </a:spcBef>
        <a:buNone/>
        <a:defRPr sz="58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57177" indent="-457177" algn="l" defTabSz="609570" rtl="0" eaLnBrk="1" latinLnBrk="0" hangingPunct="1">
        <a:spcBef>
          <a:spcPct val="20000"/>
        </a:spcBef>
        <a:buFont typeface="Arial"/>
        <a:buChar char="•"/>
        <a:defRPr sz="4267" kern="1200">
          <a:solidFill>
            <a:schemeClr val="tx1"/>
          </a:solidFill>
          <a:latin typeface="+mn-lt"/>
          <a:ea typeface="+mn-ea"/>
          <a:cs typeface="+mn-cs"/>
        </a:defRPr>
      </a:lvl1pPr>
      <a:lvl2pPr marL="990551" indent="-380982" algn="l" defTabSz="609570" rtl="0" eaLnBrk="1" latinLnBrk="0" hangingPunct="1">
        <a:spcBef>
          <a:spcPct val="20000"/>
        </a:spcBef>
        <a:buFont typeface="Arial"/>
        <a:buChar char="–"/>
        <a:defRPr sz="3733" kern="1200">
          <a:solidFill>
            <a:schemeClr val="tx1"/>
          </a:solidFill>
          <a:latin typeface="+mn-lt"/>
          <a:ea typeface="+mn-ea"/>
          <a:cs typeface="+mn-cs"/>
        </a:defRPr>
      </a:lvl2pPr>
      <a:lvl3pPr marL="1523923" indent="-304784" algn="l" defTabSz="60957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3pPr>
      <a:lvl4pPr marL="2133493" indent="-304784" algn="l" defTabSz="609570" rtl="0" eaLnBrk="1" latinLnBrk="0" hangingPunct="1">
        <a:spcBef>
          <a:spcPct val="20000"/>
        </a:spcBef>
        <a:buFont typeface="Arial"/>
        <a:buChar char="–"/>
        <a:defRPr sz="2667" kern="1200">
          <a:solidFill>
            <a:schemeClr val="tx1"/>
          </a:solidFill>
          <a:latin typeface="+mn-lt"/>
          <a:ea typeface="+mn-ea"/>
          <a:cs typeface="+mn-cs"/>
        </a:defRPr>
      </a:lvl4pPr>
      <a:lvl5pPr marL="2743063" indent="-304784" algn="l" defTabSz="609570" rtl="0" eaLnBrk="1" latinLnBrk="0" hangingPunct="1">
        <a:spcBef>
          <a:spcPct val="20000"/>
        </a:spcBef>
        <a:buFont typeface="Arial"/>
        <a:buChar char="»"/>
        <a:defRPr sz="2667" kern="1200">
          <a:solidFill>
            <a:schemeClr val="tx1"/>
          </a:solidFill>
          <a:latin typeface="+mn-lt"/>
          <a:ea typeface="+mn-ea"/>
          <a:cs typeface="+mn-cs"/>
        </a:defRPr>
      </a:lvl5pPr>
      <a:lvl6pPr marL="3352632" indent="-304784" algn="l" defTabSz="609570" rtl="0" eaLnBrk="1" latinLnBrk="0" hangingPunct="1">
        <a:spcBef>
          <a:spcPct val="20000"/>
        </a:spcBef>
        <a:buFont typeface="Arial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6pPr>
      <a:lvl7pPr marL="3962202" indent="-304784" algn="l" defTabSz="609570" rtl="0" eaLnBrk="1" latinLnBrk="0" hangingPunct="1">
        <a:spcBef>
          <a:spcPct val="20000"/>
        </a:spcBef>
        <a:buFont typeface="Arial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7pPr>
      <a:lvl8pPr marL="4571771" indent="-304784" algn="l" defTabSz="609570" rtl="0" eaLnBrk="1" latinLnBrk="0" hangingPunct="1">
        <a:spcBef>
          <a:spcPct val="20000"/>
        </a:spcBef>
        <a:buFont typeface="Arial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8pPr>
      <a:lvl9pPr marL="5181341" indent="-304784" algn="l" defTabSz="609570" rtl="0" eaLnBrk="1" latinLnBrk="0" hangingPunct="1">
        <a:spcBef>
          <a:spcPct val="20000"/>
        </a:spcBef>
        <a:buFont typeface="Arial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6095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70" algn="l" defTabSz="6095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39" algn="l" defTabSz="6095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09" algn="l" defTabSz="6095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278" algn="l" defTabSz="6095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848" algn="l" defTabSz="6095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417" algn="l" defTabSz="6095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6987" algn="l" defTabSz="6095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557" algn="l" defTabSz="6095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4.xml"/><Relationship Id="rId4" Type="http://schemas.openxmlformats.org/officeDocument/2006/relationships/hyperlink" Target="https://doi.org/10.1080/1750984X.2012.674543" TargetMode="Externa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4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4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4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4" Type="http://schemas.microsoft.com/office/2007/relationships/hdphoto" Target="../media/hdphoto1.wdp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4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4.xml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3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3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9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21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21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7" Type="http://schemas.openxmlformats.org/officeDocument/2006/relationships/image" Target="../media/image24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9.png"/><Relationship Id="rId5" Type="http://schemas.openxmlformats.org/officeDocument/2006/relationships/image" Target="../media/image23.png"/><Relationship Id="rId4" Type="http://schemas.openxmlformats.org/officeDocument/2006/relationships/image" Target="../media/image8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4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3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3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4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re 1"/>
          <p:cNvSpPr txBox="1">
            <a:spLocks/>
          </p:cNvSpPr>
          <p:nvPr/>
        </p:nvSpPr>
        <p:spPr>
          <a:xfrm>
            <a:off x="0" y="2538981"/>
            <a:ext cx="12191999" cy="1469307"/>
          </a:xfrm>
          <a:prstGeom prst="rect">
            <a:avLst/>
          </a:prstGeom>
          <a:noFill/>
        </p:spPr>
        <p:txBody>
          <a:bodyPr vert="horz" lIns="121920" tIns="60960" rIns="121920" bIns="60960" rtlCol="0" anchor="ctr">
            <a:normAutofit fontScale="92500"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defTabSz="609585"/>
            <a:r>
              <a:rPr lang="fr-FR" sz="8000" b="1" dirty="0">
                <a:ln w="0"/>
                <a:solidFill>
                  <a:prstClr val="white"/>
                </a:solidFill>
                <a:latin typeface="Century Gothic" panose="020B0502020202020204" pitchFamily="34" charset="0"/>
                <a:cs typeface="Arial"/>
              </a:rPr>
              <a:t>LA PREPARATION MENTALE</a:t>
            </a:r>
          </a:p>
        </p:txBody>
      </p:sp>
      <p:sp>
        <p:nvSpPr>
          <p:cNvPr id="7" name="Sous-titre 2"/>
          <p:cNvSpPr txBox="1">
            <a:spLocks/>
          </p:cNvSpPr>
          <p:nvPr/>
        </p:nvSpPr>
        <p:spPr>
          <a:xfrm>
            <a:off x="221004" y="4051308"/>
            <a:ext cx="9677739" cy="1922944"/>
          </a:xfrm>
          <a:prstGeom prst="rect">
            <a:avLst/>
          </a:prstGeom>
        </p:spPr>
        <p:txBody>
          <a:bodyPr vert="horz" lIns="121920" tIns="60960" rIns="121920" bIns="60960" rtlCol="0">
            <a:norm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defTabSz="609585">
              <a:buNone/>
            </a:pPr>
            <a:endParaRPr lang="fr-FR" dirty="0">
              <a:solidFill>
                <a:prstClr val="white"/>
              </a:solidFill>
              <a:latin typeface="Century Gothic" panose="020B0502020202020204" pitchFamily="34" charset="0"/>
            </a:endParaRPr>
          </a:p>
        </p:txBody>
      </p:sp>
      <p:sp>
        <p:nvSpPr>
          <p:cNvPr id="4" name="ZoneTexte 3"/>
          <p:cNvSpPr txBox="1"/>
          <p:nvPr/>
        </p:nvSpPr>
        <p:spPr>
          <a:xfrm>
            <a:off x="221004" y="5974253"/>
            <a:ext cx="8023350" cy="6669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609585"/>
            <a:r>
              <a:rPr lang="fr-FR" sz="1867" b="1" dirty="0">
                <a:solidFill>
                  <a:prstClr val="white"/>
                </a:solidFill>
                <a:latin typeface="Century Gothic" panose="020B0502020202020204" pitchFamily="34" charset="0"/>
              </a:rPr>
              <a:t>Alexis RUFFAULT – Chercheur en psychologie du sport et de la santé</a:t>
            </a:r>
            <a:endParaRPr lang="fr-FR" sz="1867" dirty="0">
              <a:solidFill>
                <a:prstClr val="white"/>
              </a:solidFill>
              <a:latin typeface="Century Gothic" panose="020B0502020202020204" pitchFamily="34" charset="0"/>
            </a:endParaRPr>
          </a:p>
          <a:p>
            <a:pPr defTabSz="609585"/>
            <a:r>
              <a:rPr lang="fr-FR" sz="1867" b="1" dirty="0">
                <a:solidFill>
                  <a:srgbClr val="DCC283"/>
                </a:solidFill>
                <a:latin typeface="Century Gothic" panose="020B0502020202020204" pitchFamily="34" charset="0"/>
              </a:rPr>
              <a:t>Laboratoire Sport, Expertise et Performance (EA  7370)</a:t>
            </a:r>
          </a:p>
        </p:txBody>
      </p:sp>
      <p:sp>
        <p:nvSpPr>
          <p:cNvPr id="2" name="ZoneTexte 1"/>
          <p:cNvSpPr txBox="1"/>
          <p:nvPr/>
        </p:nvSpPr>
        <p:spPr>
          <a:xfrm>
            <a:off x="-1" y="4051307"/>
            <a:ext cx="1219199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3200" dirty="0">
                <a:solidFill>
                  <a:srgbClr val="DCC283"/>
                </a:solidFill>
                <a:latin typeface="Century Gothic" panose="020B0502020202020204" pitchFamily="34" charset="0"/>
              </a:rPr>
              <a:t>QUELQUES EXEMPLES D’OUTILS D’INTERVENTION</a:t>
            </a:r>
          </a:p>
        </p:txBody>
      </p:sp>
    </p:spTree>
    <p:extLst>
      <p:ext uri="{BB962C8B-B14F-4D97-AF65-F5344CB8AC3E}">
        <p14:creationId xmlns:p14="http://schemas.microsoft.com/office/powerpoint/2010/main" val="34090995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oneTexte 8"/>
          <p:cNvSpPr txBox="1"/>
          <p:nvPr/>
        </p:nvSpPr>
        <p:spPr>
          <a:xfrm>
            <a:off x="2244437" y="0"/>
            <a:ext cx="9160883" cy="8912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defTabSz="609585">
              <a:lnSpc>
                <a:spcPct val="120000"/>
              </a:lnSpc>
              <a:defRPr/>
            </a:pPr>
            <a:r>
              <a:rPr lang="fr-FR" sz="4800" b="1" dirty="0">
                <a:solidFill>
                  <a:srgbClr val="DCC283"/>
                </a:solidFill>
                <a:latin typeface="Century Gothic" panose="020B0502020202020204" pitchFamily="34" charset="0"/>
                <a:cs typeface="Arial Black"/>
              </a:rPr>
              <a:t>PSYCHO</a:t>
            </a:r>
          </a:p>
        </p:txBody>
      </p:sp>
      <p:sp>
        <p:nvSpPr>
          <p:cNvPr id="10" name="ZoneTexte 9"/>
          <p:cNvSpPr txBox="1"/>
          <p:nvPr/>
        </p:nvSpPr>
        <p:spPr>
          <a:xfrm>
            <a:off x="2244439" y="771815"/>
            <a:ext cx="9160883" cy="4930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defTabSz="609585">
              <a:lnSpc>
                <a:spcPct val="120000"/>
              </a:lnSpc>
              <a:defRPr/>
            </a:pPr>
            <a:r>
              <a:rPr lang="fr-FR" sz="2400" dirty="0">
                <a:solidFill>
                  <a:prstClr val="white"/>
                </a:solidFill>
                <a:latin typeface="Century Gothic" panose="020B0502020202020204" pitchFamily="34" charset="0"/>
                <a:cs typeface="Arial Bold"/>
              </a:rPr>
              <a:t>KWA ?</a:t>
            </a:r>
          </a:p>
        </p:txBody>
      </p:sp>
      <p:sp>
        <p:nvSpPr>
          <p:cNvPr id="2" name="ZoneTexte 1"/>
          <p:cNvSpPr txBox="1"/>
          <p:nvPr/>
        </p:nvSpPr>
        <p:spPr>
          <a:xfrm>
            <a:off x="1517965" y="2067448"/>
            <a:ext cx="2672526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defTabSz="609585"/>
            <a:r>
              <a:rPr lang="fr-FR" sz="2667" b="1" dirty="0">
                <a:solidFill>
                  <a:srgbClr val="1D2763"/>
                </a:solidFill>
                <a:latin typeface="Century Gothic" panose="020B0502020202020204" pitchFamily="34" charset="0"/>
              </a:rPr>
              <a:t>PSYCHOLOGUE</a:t>
            </a:r>
          </a:p>
        </p:txBody>
      </p:sp>
      <p:sp>
        <p:nvSpPr>
          <p:cNvPr id="7" name="ZoneTexte 6"/>
          <p:cNvSpPr txBox="1"/>
          <p:nvPr/>
        </p:nvSpPr>
        <p:spPr>
          <a:xfrm>
            <a:off x="1787268" y="3331705"/>
            <a:ext cx="2133918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defTabSz="609585"/>
            <a:r>
              <a:rPr lang="fr-FR" sz="2667" b="1" dirty="0">
                <a:solidFill>
                  <a:srgbClr val="1D2763"/>
                </a:solidFill>
                <a:latin typeface="Century Gothic" panose="020B0502020202020204" pitchFamily="34" charset="0"/>
              </a:rPr>
              <a:t>PSYCHIATRE</a:t>
            </a:r>
          </a:p>
        </p:txBody>
      </p:sp>
      <p:sp>
        <p:nvSpPr>
          <p:cNvPr id="8" name="ZoneTexte 7"/>
          <p:cNvSpPr txBox="1"/>
          <p:nvPr/>
        </p:nvSpPr>
        <p:spPr>
          <a:xfrm>
            <a:off x="1574074" y="4595963"/>
            <a:ext cx="2560317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defTabSz="609585"/>
            <a:r>
              <a:rPr lang="fr-FR" sz="2667" b="1" dirty="0">
                <a:solidFill>
                  <a:srgbClr val="1D2763"/>
                </a:solidFill>
                <a:latin typeface="Century Gothic" panose="020B0502020202020204" pitchFamily="34" charset="0"/>
              </a:rPr>
              <a:t>Psychanalyste</a:t>
            </a:r>
          </a:p>
        </p:txBody>
      </p:sp>
      <p:sp>
        <p:nvSpPr>
          <p:cNvPr id="11" name="ZoneTexte 10"/>
          <p:cNvSpPr txBox="1"/>
          <p:nvPr/>
        </p:nvSpPr>
        <p:spPr>
          <a:xfrm>
            <a:off x="6389693" y="2067448"/>
            <a:ext cx="4363694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defTabSz="609585"/>
            <a:r>
              <a:rPr lang="fr-FR" sz="2667" b="1" dirty="0">
                <a:solidFill>
                  <a:srgbClr val="1D2763"/>
                </a:solidFill>
                <a:latin typeface="Century Gothic" panose="020B0502020202020204" pitchFamily="34" charset="0"/>
              </a:rPr>
              <a:t>PSYCHOLOGUE (du sport)</a:t>
            </a:r>
          </a:p>
        </p:txBody>
      </p:sp>
      <p:sp>
        <p:nvSpPr>
          <p:cNvPr id="12" name="ZoneTexte 11"/>
          <p:cNvSpPr txBox="1"/>
          <p:nvPr/>
        </p:nvSpPr>
        <p:spPr>
          <a:xfrm>
            <a:off x="6685445" y="3331705"/>
            <a:ext cx="3772186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defTabSz="609585"/>
            <a:r>
              <a:rPr lang="fr-FR" sz="2667" b="1" dirty="0">
                <a:solidFill>
                  <a:srgbClr val="1D2763"/>
                </a:solidFill>
                <a:latin typeface="Century Gothic" panose="020B0502020202020204" pitchFamily="34" charset="0"/>
              </a:rPr>
              <a:t>PREPARATEUR MENTAL</a:t>
            </a:r>
          </a:p>
        </p:txBody>
      </p:sp>
      <p:sp>
        <p:nvSpPr>
          <p:cNvPr id="13" name="ZoneTexte 12"/>
          <p:cNvSpPr txBox="1"/>
          <p:nvPr/>
        </p:nvSpPr>
        <p:spPr>
          <a:xfrm>
            <a:off x="7910938" y="4595963"/>
            <a:ext cx="1321196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defTabSz="609585"/>
            <a:r>
              <a:rPr lang="fr-FR" sz="2667" b="1" dirty="0">
                <a:solidFill>
                  <a:srgbClr val="1D2763"/>
                </a:solidFill>
                <a:latin typeface="Century Gothic" panose="020B0502020202020204" pitchFamily="34" charset="0"/>
              </a:rPr>
              <a:t>Coach</a:t>
            </a:r>
          </a:p>
        </p:txBody>
      </p:sp>
      <p:sp>
        <p:nvSpPr>
          <p:cNvPr id="4" name="Rectangle 3"/>
          <p:cNvSpPr/>
          <p:nvPr/>
        </p:nvSpPr>
        <p:spPr>
          <a:xfrm>
            <a:off x="6329260" y="1930400"/>
            <a:ext cx="4484561" cy="2032000"/>
          </a:xfrm>
          <a:prstGeom prst="rect">
            <a:avLst/>
          </a:prstGeom>
          <a:noFill/>
          <a:ln w="38100">
            <a:solidFill>
              <a:srgbClr val="C5243D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09585"/>
            <a:endParaRPr lang="fr-FR" sz="2400">
              <a:solidFill>
                <a:prstClr val="white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41041054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oneTexte 8"/>
          <p:cNvSpPr txBox="1"/>
          <p:nvPr/>
        </p:nvSpPr>
        <p:spPr>
          <a:xfrm>
            <a:off x="2244437" y="0"/>
            <a:ext cx="9160883" cy="8912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defTabSz="609585">
              <a:lnSpc>
                <a:spcPct val="120000"/>
              </a:lnSpc>
              <a:defRPr/>
            </a:pPr>
            <a:r>
              <a:rPr lang="fr-FR" sz="4800" b="1" dirty="0">
                <a:solidFill>
                  <a:srgbClr val="DCC283"/>
                </a:solidFill>
                <a:latin typeface="Century Gothic" panose="020B0502020202020204" pitchFamily="34" charset="0"/>
                <a:cs typeface="Arial Black"/>
              </a:rPr>
              <a:t>PSYCHO</a:t>
            </a:r>
          </a:p>
        </p:txBody>
      </p:sp>
      <p:sp>
        <p:nvSpPr>
          <p:cNvPr id="10" name="ZoneTexte 9"/>
          <p:cNvSpPr txBox="1"/>
          <p:nvPr/>
        </p:nvSpPr>
        <p:spPr>
          <a:xfrm>
            <a:off x="2244439" y="771815"/>
            <a:ext cx="9160883" cy="4930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defTabSz="609585">
              <a:lnSpc>
                <a:spcPct val="120000"/>
              </a:lnSpc>
              <a:defRPr/>
            </a:pPr>
            <a:r>
              <a:rPr lang="fr-FR" sz="2400" dirty="0">
                <a:solidFill>
                  <a:prstClr val="white"/>
                </a:solidFill>
                <a:latin typeface="Century Gothic" panose="020B0502020202020204" pitchFamily="34" charset="0"/>
                <a:cs typeface="Arial Bold"/>
              </a:rPr>
              <a:t>KWA ?</a:t>
            </a:r>
          </a:p>
        </p:txBody>
      </p:sp>
      <p:sp>
        <p:nvSpPr>
          <p:cNvPr id="11" name="ZoneTexte 10"/>
          <p:cNvSpPr txBox="1"/>
          <p:nvPr/>
        </p:nvSpPr>
        <p:spPr>
          <a:xfrm>
            <a:off x="801694" y="2213732"/>
            <a:ext cx="4363694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defTabSz="609585">
              <a:defRPr/>
            </a:pPr>
            <a:r>
              <a:rPr lang="fr-FR" sz="2667" b="1" dirty="0">
                <a:solidFill>
                  <a:srgbClr val="1D2763"/>
                </a:solidFill>
                <a:latin typeface="Century Gothic" panose="020B0502020202020204" pitchFamily="34" charset="0"/>
              </a:rPr>
              <a:t>PSYCHOLOGUE (du sport)</a:t>
            </a:r>
          </a:p>
        </p:txBody>
      </p:sp>
      <p:sp>
        <p:nvSpPr>
          <p:cNvPr id="12" name="ZoneTexte 11"/>
          <p:cNvSpPr txBox="1"/>
          <p:nvPr/>
        </p:nvSpPr>
        <p:spPr>
          <a:xfrm>
            <a:off x="1089233" y="3813181"/>
            <a:ext cx="3772186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defTabSz="609585">
              <a:defRPr/>
            </a:pPr>
            <a:r>
              <a:rPr lang="fr-FR" sz="2667" b="1" dirty="0">
                <a:solidFill>
                  <a:srgbClr val="1D2763"/>
                </a:solidFill>
                <a:latin typeface="Century Gothic" panose="020B0502020202020204" pitchFamily="34" charset="0"/>
              </a:rPr>
              <a:t>PREPARATEUR MENTAL</a:t>
            </a:r>
          </a:p>
        </p:txBody>
      </p:sp>
      <p:sp>
        <p:nvSpPr>
          <p:cNvPr id="13" name="ZoneTexte 12"/>
          <p:cNvSpPr txBox="1"/>
          <p:nvPr/>
        </p:nvSpPr>
        <p:spPr>
          <a:xfrm>
            <a:off x="2322940" y="5412631"/>
            <a:ext cx="1321196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defTabSz="609585">
              <a:defRPr/>
            </a:pPr>
            <a:r>
              <a:rPr lang="fr-FR" sz="2667" b="1" dirty="0">
                <a:solidFill>
                  <a:srgbClr val="1D2763"/>
                </a:solidFill>
                <a:latin typeface="Century Gothic" panose="020B0502020202020204" pitchFamily="34" charset="0"/>
              </a:rPr>
              <a:t>Coach</a:t>
            </a:r>
          </a:p>
        </p:txBody>
      </p:sp>
      <p:cxnSp>
        <p:nvCxnSpPr>
          <p:cNvPr id="6" name="Connecteur droit avec flèche 5"/>
          <p:cNvCxnSpPr/>
          <p:nvPr/>
        </p:nvCxnSpPr>
        <p:spPr>
          <a:xfrm flipV="1">
            <a:off x="5394036" y="2466618"/>
            <a:ext cx="1542473" cy="9236"/>
          </a:xfrm>
          <a:prstGeom prst="straightConnector1">
            <a:avLst/>
          </a:prstGeom>
          <a:ln>
            <a:solidFill>
              <a:srgbClr val="1D2763"/>
            </a:solidFill>
            <a:tailEnd type="triangle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4" name="Connecteur droit avec flèche 13"/>
          <p:cNvCxnSpPr/>
          <p:nvPr/>
        </p:nvCxnSpPr>
        <p:spPr>
          <a:xfrm flipV="1">
            <a:off x="5394037" y="4072994"/>
            <a:ext cx="1542473" cy="9236"/>
          </a:xfrm>
          <a:prstGeom prst="straightConnector1">
            <a:avLst/>
          </a:prstGeom>
          <a:ln>
            <a:solidFill>
              <a:srgbClr val="1D2763"/>
            </a:solidFill>
            <a:tailEnd type="triangle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5" name="Connecteur droit avec flèche 14"/>
          <p:cNvCxnSpPr/>
          <p:nvPr/>
        </p:nvCxnSpPr>
        <p:spPr>
          <a:xfrm flipV="1">
            <a:off x="5394037" y="5679371"/>
            <a:ext cx="1542473" cy="9236"/>
          </a:xfrm>
          <a:prstGeom prst="straightConnector1">
            <a:avLst/>
          </a:prstGeom>
          <a:ln>
            <a:solidFill>
              <a:srgbClr val="1D2763"/>
            </a:solidFill>
            <a:tailEnd type="triangle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6" name="ZoneTexte 15"/>
          <p:cNvSpPr txBox="1"/>
          <p:nvPr/>
        </p:nvSpPr>
        <p:spPr>
          <a:xfrm>
            <a:off x="7230219" y="2086004"/>
            <a:ext cx="4647743" cy="7487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609585">
              <a:defRPr/>
            </a:pPr>
            <a:r>
              <a:rPr lang="fr-FR" sz="2133" dirty="0">
                <a:solidFill>
                  <a:srgbClr val="1D2763"/>
                </a:solidFill>
                <a:latin typeface="Century Gothic" panose="020B0502020202020204" pitchFamily="34" charset="0"/>
              </a:rPr>
              <a:t>Master Psychologie</a:t>
            </a:r>
          </a:p>
          <a:p>
            <a:pPr algn="ctr" defTabSz="609585">
              <a:defRPr/>
            </a:pPr>
            <a:r>
              <a:rPr lang="fr-FR" sz="2133" dirty="0">
                <a:solidFill>
                  <a:srgbClr val="1D2763"/>
                </a:solidFill>
                <a:latin typeface="Century Gothic" panose="020B0502020202020204" pitchFamily="34" charset="0"/>
              </a:rPr>
              <a:t>+ 500h (stage supervisé)</a:t>
            </a:r>
          </a:p>
        </p:txBody>
      </p:sp>
      <p:sp>
        <p:nvSpPr>
          <p:cNvPr id="17" name="ZoneTexte 16"/>
          <p:cNvSpPr txBox="1"/>
          <p:nvPr/>
        </p:nvSpPr>
        <p:spPr>
          <a:xfrm>
            <a:off x="7230218" y="3687761"/>
            <a:ext cx="4647745" cy="7487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609585">
              <a:defRPr/>
            </a:pPr>
            <a:r>
              <a:rPr lang="fr-FR" sz="2133" dirty="0">
                <a:solidFill>
                  <a:srgbClr val="1D2763"/>
                </a:solidFill>
                <a:latin typeface="Century Gothic" panose="020B0502020202020204" pitchFamily="34" charset="0"/>
              </a:rPr>
              <a:t>Master STAPS</a:t>
            </a:r>
          </a:p>
          <a:p>
            <a:pPr algn="ctr" defTabSz="609585">
              <a:defRPr/>
            </a:pPr>
            <a:r>
              <a:rPr lang="fr-FR" sz="2133" dirty="0">
                <a:solidFill>
                  <a:srgbClr val="1D2763"/>
                </a:solidFill>
                <a:latin typeface="Century Gothic" panose="020B0502020202020204" pitchFamily="34" charset="0"/>
              </a:rPr>
              <a:t>(</a:t>
            </a:r>
            <a:r>
              <a:rPr lang="fr-FR" sz="2133" u="sng" dirty="0">
                <a:solidFill>
                  <a:srgbClr val="1D2763"/>
                </a:solidFill>
                <a:latin typeface="Century Gothic" panose="020B0502020202020204" pitchFamily="34" charset="0"/>
              </a:rPr>
              <a:t>mais</a:t>
            </a:r>
            <a:r>
              <a:rPr lang="fr-FR" sz="2133" dirty="0">
                <a:solidFill>
                  <a:srgbClr val="1D2763"/>
                </a:solidFill>
                <a:latin typeface="Century Gothic" panose="020B0502020202020204" pitchFamily="34" charset="0"/>
              </a:rPr>
              <a:t> titre pas reconnu/encadré)</a:t>
            </a:r>
          </a:p>
        </p:txBody>
      </p:sp>
      <p:sp>
        <p:nvSpPr>
          <p:cNvPr id="18" name="ZoneTexte 17"/>
          <p:cNvSpPr txBox="1"/>
          <p:nvPr/>
        </p:nvSpPr>
        <p:spPr>
          <a:xfrm>
            <a:off x="7230217" y="5289520"/>
            <a:ext cx="4647745" cy="7487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609585">
              <a:defRPr/>
            </a:pPr>
            <a:r>
              <a:rPr lang="fr-FR" sz="2133" dirty="0">
                <a:solidFill>
                  <a:srgbClr val="1D2763"/>
                </a:solidFill>
                <a:latin typeface="Century Gothic" panose="020B0502020202020204" pitchFamily="34" charset="0"/>
              </a:rPr>
              <a:t>Aucune reconnaissance/encadrement</a:t>
            </a:r>
          </a:p>
        </p:txBody>
      </p:sp>
      <p:sp>
        <p:nvSpPr>
          <p:cNvPr id="19" name="Flèche à angle droit 18"/>
          <p:cNvSpPr/>
          <p:nvPr/>
        </p:nvSpPr>
        <p:spPr>
          <a:xfrm rot="5400000">
            <a:off x="7675419" y="2878607"/>
            <a:ext cx="480000" cy="480000"/>
          </a:xfrm>
          <a:prstGeom prst="bentUpArrow">
            <a:avLst/>
          </a:prstGeom>
          <a:solidFill>
            <a:srgbClr val="C5243D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09585"/>
            <a:endParaRPr lang="fr-FR" sz="2400">
              <a:solidFill>
                <a:prstClr val="white"/>
              </a:solidFill>
              <a:latin typeface="Calibri"/>
            </a:endParaRPr>
          </a:p>
        </p:txBody>
      </p:sp>
      <p:sp>
        <p:nvSpPr>
          <p:cNvPr id="20" name="Flèche à angle droit 19"/>
          <p:cNvSpPr/>
          <p:nvPr/>
        </p:nvSpPr>
        <p:spPr>
          <a:xfrm rot="5400000">
            <a:off x="7675419" y="4473913"/>
            <a:ext cx="480000" cy="480000"/>
          </a:xfrm>
          <a:prstGeom prst="bentUpArrow">
            <a:avLst/>
          </a:prstGeom>
          <a:solidFill>
            <a:srgbClr val="C5243D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09585"/>
            <a:endParaRPr lang="fr-FR" sz="2400">
              <a:solidFill>
                <a:prstClr val="white"/>
              </a:solidFill>
              <a:latin typeface="Calibri"/>
            </a:endParaRPr>
          </a:p>
        </p:txBody>
      </p:sp>
      <p:sp>
        <p:nvSpPr>
          <p:cNvPr id="21" name="Flèche à angle droit 20"/>
          <p:cNvSpPr/>
          <p:nvPr/>
        </p:nvSpPr>
        <p:spPr>
          <a:xfrm rot="5400000">
            <a:off x="7675419" y="6069220"/>
            <a:ext cx="480000" cy="480000"/>
          </a:xfrm>
          <a:prstGeom prst="bentUpArrow">
            <a:avLst/>
          </a:prstGeom>
          <a:solidFill>
            <a:srgbClr val="C5243D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09585"/>
            <a:endParaRPr lang="fr-FR" sz="2400">
              <a:solidFill>
                <a:prstClr val="white"/>
              </a:solidFill>
              <a:latin typeface="Calibri"/>
            </a:endParaRPr>
          </a:p>
        </p:txBody>
      </p:sp>
      <p:sp>
        <p:nvSpPr>
          <p:cNvPr id="22" name="ZoneTexte 21"/>
          <p:cNvSpPr txBox="1"/>
          <p:nvPr/>
        </p:nvSpPr>
        <p:spPr>
          <a:xfrm>
            <a:off x="8155419" y="2993181"/>
            <a:ext cx="372254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609585">
              <a:defRPr/>
            </a:pPr>
            <a:r>
              <a:rPr lang="fr-FR" sz="1600" dirty="0">
                <a:solidFill>
                  <a:srgbClr val="C5243D"/>
                </a:solidFill>
                <a:latin typeface="Century Gothic" panose="020B0502020202020204" pitchFamily="34" charset="0"/>
              </a:rPr>
              <a:t>Psycho(</a:t>
            </a:r>
            <a:r>
              <a:rPr lang="fr-FR" sz="1600" dirty="0" err="1">
                <a:solidFill>
                  <a:srgbClr val="C5243D"/>
                </a:solidFill>
                <a:latin typeface="Century Gothic" panose="020B0502020202020204" pitchFamily="34" charset="0"/>
              </a:rPr>
              <a:t>patho</a:t>
            </a:r>
            <a:r>
              <a:rPr lang="fr-FR" sz="1600" dirty="0">
                <a:solidFill>
                  <a:srgbClr val="C5243D"/>
                </a:solidFill>
                <a:latin typeface="Century Gothic" panose="020B0502020202020204" pitchFamily="34" charset="0"/>
              </a:rPr>
              <a:t>)</a:t>
            </a:r>
            <a:r>
              <a:rPr lang="fr-FR" sz="1600" dirty="0" err="1">
                <a:solidFill>
                  <a:srgbClr val="C5243D"/>
                </a:solidFill>
                <a:latin typeface="Century Gothic" panose="020B0502020202020204" pitchFamily="34" charset="0"/>
              </a:rPr>
              <a:t>logie</a:t>
            </a:r>
            <a:r>
              <a:rPr lang="fr-FR" sz="1600" dirty="0">
                <a:solidFill>
                  <a:srgbClr val="C5243D"/>
                </a:solidFill>
                <a:latin typeface="Century Gothic" panose="020B0502020202020204" pitchFamily="34" charset="0"/>
              </a:rPr>
              <a:t> du sport</a:t>
            </a:r>
          </a:p>
        </p:txBody>
      </p:sp>
      <p:sp>
        <p:nvSpPr>
          <p:cNvPr id="23" name="ZoneTexte 22"/>
          <p:cNvSpPr txBox="1"/>
          <p:nvPr/>
        </p:nvSpPr>
        <p:spPr>
          <a:xfrm>
            <a:off x="8155418" y="4595904"/>
            <a:ext cx="372254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609585">
              <a:defRPr/>
            </a:pPr>
            <a:r>
              <a:rPr lang="fr-FR" sz="1600" dirty="0">
                <a:solidFill>
                  <a:srgbClr val="C5243D"/>
                </a:solidFill>
                <a:latin typeface="Century Gothic" panose="020B0502020202020204" pitchFamily="34" charset="0"/>
              </a:rPr>
              <a:t>Optimisation performance</a:t>
            </a:r>
          </a:p>
        </p:txBody>
      </p:sp>
      <p:sp>
        <p:nvSpPr>
          <p:cNvPr id="25" name="ZoneTexte 24"/>
          <p:cNvSpPr txBox="1"/>
          <p:nvPr/>
        </p:nvSpPr>
        <p:spPr>
          <a:xfrm>
            <a:off x="8155421" y="6179888"/>
            <a:ext cx="372254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609585">
              <a:defRPr/>
            </a:pPr>
            <a:r>
              <a:rPr lang="fr-FR" sz="1600" dirty="0">
                <a:solidFill>
                  <a:srgbClr val="C5243D"/>
                </a:solidFill>
                <a:latin typeface="Century Gothic" panose="020B0502020202020204" pitchFamily="34" charset="0"/>
              </a:rPr>
              <a:t>Accompagnement global</a:t>
            </a:r>
          </a:p>
        </p:txBody>
      </p:sp>
    </p:spTree>
    <p:extLst>
      <p:ext uri="{BB962C8B-B14F-4D97-AF65-F5344CB8AC3E}">
        <p14:creationId xmlns:p14="http://schemas.microsoft.com/office/powerpoint/2010/main" val="402519450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re 1"/>
          <p:cNvSpPr txBox="1">
            <a:spLocks/>
          </p:cNvSpPr>
          <p:nvPr/>
        </p:nvSpPr>
        <p:spPr>
          <a:xfrm>
            <a:off x="0" y="2538981"/>
            <a:ext cx="12191999" cy="1469307"/>
          </a:xfrm>
          <a:prstGeom prst="rect">
            <a:avLst/>
          </a:prstGeom>
          <a:noFill/>
        </p:spPr>
        <p:txBody>
          <a:bodyPr vert="horz" lIns="121920" tIns="60960" rIns="121920" bIns="60960" rtlCol="0" anchor="ctr">
            <a:normAutofit fontScale="62500" lnSpcReduction="20000"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ctr" defTabSz="609585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8000" b="1" i="0" u="none" strike="noStrike" kern="1200" cap="none" spc="0" normalizeH="0" baseline="0" noProof="0" dirty="0">
                <a:ln w="0"/>
                <a:solidFill>
                  <a:prstClr val="white"/>
                </a:solidFill>
                <a:effectLst/>
                <a:uLnTx/>
                <a:uFillTx/>
                <a:latin typeface="Century Gothic" panose="020B0502020202020204" pitchFamily="34" charset="0"/>
                <a:ea typeface="+mj-ea"/>
                <a:cs typeface="Arial"/>
              </a:rPr>
              <a:t>LES HABILETES MENTALES DE LA PERFORMANCE</a:t>
            </a:r>
          </a:p>
        </p:txBody>
      </p:sp>
      <p:sp>
        <p:nvSpPr>
          <p:cNvPr id="7" name="Sous-titre 2"/>
          <p:cNvSpPr txBox="1">
            <a:spLocks/>
          </p:cNvSpPr>
          <p:nvPr/>
        </p:nvSpPr>
        <p:spPr>
          <a:xfrm>
            <a:off x="221004" y="4051308"/>
            <a:ext cx="9677739" cy="1922944"/>
          </a:xfrm>
          <a:prstGeom prst="rect">
            <a:avLst/>
          </a:prstGeom>
        </p:spPr>
        <p:txBody>
          <a:bodyPr vert="horz" lIns="121920" tIns="60960" rIns="121920" bIns="60960" rtlCol="0">
            <a:norm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609585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endParaRPr kumimoji="0" lang="fr-FR" sz="3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</p:txBody>
      </p:sp>
      <p:sp>
        <p:nvSpPr>
          <p:cNvPr id="4" name="ZoneTexte 3"/>
          <p:cNvSpPr txBox="1"/>
          <p:nvPr/>
        </p:nvSpPr>
        <p:spPr>
          <a:xfrm>
            <a:off x="221004" y="5974253"/>
            <a:ext cx="8023350" cy="6669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60958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1867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Alexis RUFFAULT – Chercheur en psychologie du sport et de la santé</a:t>
            </a:r>
            <a:endParaRPr kumimoji="0" lang="fr-FR" sz="1867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l" defTabSz="60958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1867" b="1" i="0" u="none" strike="noStrike" kern="1200" cap="none" spc="0" normalizeH="0" baseline="0" noProof="0" dirty="0">
                <a:ln>
                  <a:noFill/>
                </a:ln>
                <a:solidFill>
                  <a:srgbClr val="DCC283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Laboratoire Sport, Expertise et Performance (EA  7370)</a:t>
            </a:r>
          </a:p>
        </p:txBody>
      </p:sp>
      <p:sp>
        <p:nvSpPr>
          <p:cNvPr id="8" name="ZoneTexte 7"/>
          <p:cNvSpPr txBox="1"/>
          <p:nvPr/>
        </p:nvSpPr>
        <p:spPr>
          <a:xfrm>
            <a:off x="221006" y="5974252"/>
            <a:ext cx="8023350" cy="6669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60958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1867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Alexis RUFFAULT – Chercheur en psychologie du sport et de la santé</a:t>
            </a:r>
            <a:endParaRPr kumimoji="0" lang="fr-FR" sz="1867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l" defTabSz="60958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1867" b="1" i="0" u="none" strike="noStrike" kern="1200" cap="none" spc="0" normalizeH="0" baseline="0" noProof="0" dirty="0">
                <a:ln>
                  <a:noFill/>
                </a:ln>
                <a:solidFill>
                  <a:srgbClr val="DCC283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Laboratoire Sport, Expertise et Performance (EA  7370)</a:t>
            </a:r>
          </a:p>
        </p:txBody>
      </p:sp>
    </p:spTree>
    <p:extLst>
      <p:ext uri="{BB962C8B-B14F-4D97-AF65-F5344CB8AC3E}">
        <p14:creationId xmlns:p14="http://schemas.microsoft.com/office/powerpoint/2010/main" val="214413800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oneTexte 8"/>
          <p:cNvSpPr txBox="1"/>
          <p:nvPr/>
        </p:nvSpPr>
        <p:spPr>
          <a:xfrm>
            <a:off x="2087419" y="0"/>
            <a:ext cx="9317900" cy="8912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defTabSz="609585">
              <a:lnSpc>
                <a:spcPct val="120000"/>
              </a:lnSpc>
              <a:defRPr/>
            </a:pPr>
            <a:r>
              <a:rPr lang="fr-FR" sz="4800" b="1" dirty="0">
                <a:solidFill>
                  <a:srgbClr val="C5243D"/>
                </a:solidFill>
                <a:latin typeface="Century Gothic" panose="020B0502020202020204" pitchFamily="34" charset="0"/>
                <a:cs typeface="Arial Black"/>
              </a:rPr>
              <a:t>HABILETES MENTALES</a:t>
            </a:r>
          </a:p>
        </p:txBody>
      </p:sp>
      <p:sp>
        <p:nvSpPr>
          <p:cNvPr id="10" name="ZoneTexte 9"/>
          <p:cNvSpPr txBox="1"/>
          <p:nvPr/>
        </p:nvSpPr>
        <p:spPr>
          <a:xfrm>
            <a:off x="4239874" y="771815"/>
            <a:ext cx="7165447" cy="4930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defTabSz="609585">
              <a:lnSpc>
                <a:spcPct val="120000"/>
              </a:lnSpc>
              <a:defRPr/>
            </a:pPr>
            <a:r>
              <a:rPr lang="fr-FR" sz="2400" dirty="0">
                <a:solidFill>
                  <a:srgbClr val="272B58"/>
                </a:solidFill>
                <a:latin typeface="Century Gothic" panose="020B0502020202020204" pitchFamily="34" charset="0"/>
                <a:cs typeface="Arial Bold"/>
              </a:rPr>
              <a:t>Durand-Bush et al., 2001</a:t>
            </a:r>
          </a:p>
        </p:txBody>
      </p:sp>
      <p:graphicFrame>
        <p:nvGraphicFramePr>
          <p:cNvPr id="2" name="Tableau 1"/>
          <p:cNvGraphicFramePr>
            <a:graphicFrameLocks noGrp="1"/>
          </p:cNvGraphicFramePr>
          <p:nvPr/>
        </p:nvGraphicFramePr>
        <p:xfrm>
          <a:off x="855826" y="1693948"/>
          <a:ext cx="10549493" cy="4896000"/>
        </p:xfrm>
        <a:graphic>
          <a:graphicData uri="http://schemas.openxmlformats.org/drawingml/2006/table">
            <a:tbl>
              <a:tblPr firstCol="1">
                <a:tableStyleId>{5C22544A-7EE6-4342-B048-85BDC9FD1C3A}</a:tableStyleId>
              </a:tblPr>
              <a:tblGrid>
                <a:gridCol w="2771005">
                  <a:extLst>
                    <a:ext uri="{9D8B030D-6E8A-4147-A177-3AD203B41FA5}">
                      <a16:colId xmlns:a16="http://schemas.microsoft.com/office/drawing/2014/main" val="2333708245"/>
                    </a:ext>
                  </a:extLst>
                </a:gridCol>
                <a:gridCol w="2871049">
                  <a:extLst>
                    <a:ext uri="{9D8B030D-6E8A-4147-A177-3AD203B41FA5}">
                      <a16:colId xmlns:a16="http://schemas.microsoft.com/office/drawing/2014/main" val="817242762"/>
                    </a:ext>
                  </a:extLst>
                </a:gridCol>
                <a:gridCol w="4907439">
                  <a:extLst>
                    <a:ext uri="{9D8B030D-6E8A-4147-A177-3AD203B41FA5}">
                      <a16:colId xmlns:a16="http://schemas.microsoft.com/office/drawing/2014/main" val="3666066627"/>
                    </a:ext>
                  </a:extLst>
                </a:gridCol>
              </a:tblGrid>
              <a:tr h="1632000">
                <a:tc rowSpan="3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fr-FR" sz="6700" dirty="0">
                          <a:solidFill>
                            <a:srgbClr val="DCC283"/>
                          </a:solidFill>
                          <a:effectLst/>
                          <a:latin typeface="Century Gothic" panose="020B0502020202020204" pitchFamily="34" charset="0"/>
                        </a:rPr>
                        <a:t>H</a:t>
                      </a:r>
                      <a:r>
                        <a:rPr lang="fr-FR" sz="2700" dirty="0">
                          <a:solidFill>
                            <a:schemeClr val="bg1"/>
                          </a:solidFill>
                          <a:effectLst/>
                          <a:latin typeface="Century Gothic" panose="020B0502020202020204" pitchFamily="34" charset="0"/>
                        </a:rPr>
                        <a:t>abiletés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fr-FR" sz="2700" dirty="0">
                          <a:solidFill>
                            <a:schemeClr val="bg1"/>
                          </a:solidFill>
                          <a:effectLst/>
                          <a:latin typeface="Century Gothic" panose="020B0502020202020204" pitchFamily="34" charset="0"/>
                        </a:rPr>
                        <a:t>de base</a:t>
                      </a:r>
                      <a:endParaRPr lang="fr-FR" sz="2400" dirty="0">
                        <a:solidFill>
                          <a:schemeClr val="bg1"/>
                        </a:solidFill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</a:endParaRPr>
                    </a:p>
                  </a:txBody>
                  <a:tcPr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D2763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fr-FR" sz="1900" b="1" dirty="0">
                          <a:solidFill>
                            <a:srgbClr val="1D2763"/>
                          </a:solidFill>
                          <a:effectLst/>
                          <a:latin typeface="Century Gothic" panose="020B0502020202020204" pitchFamily="34" charset="0"/>
                        </a:rPr>
                        <a:t>Etablissement de buts</a:t>
                      </a:r>
                      <a:endParaRPr lang="fr-FR" sz="1600" b="1" dirty="0">
                        <a:solidFill>
                          <a:srgbClr val="1D2763"/>
                        </a:solidFill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</a:endParaRPr>
                    </a:p>
                  </a:txBody>
                  <a:tcPr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rgbClr val="1D276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fr-FR" sz="1900" dirty="0">
                          <a:solidFill>
                            <a:schemeClr val="bg1"/>
                          </a:solidFill>
                          <a:effectLst/>
                          <a:latin typeface="Century Gothic" panose="020B0502020202020204" pitchFamily="34" charset="0"/>
                        </a:rPr>
                        <a:t>Définir ses objectifs ou ses buts qui donnent une motivation à accomplir un résultat</a:t>
                      </a:r>
                      <a:endParaRPr lang="fr-FR" sz="1600" dirty="0">
                        <a:solidFill>
                          <a:schemeClr val="bg1"/>
                        </a:solidFill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</a:endParaRPr>
                    </a:p>
                  </a:txBody>
                  <a:tcPr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5243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30798500"/>
                  </a:ext>
                </a:extLst>
              </a:tr>
              <a:tr h="1632000">
                <a:tc vMerge="1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fr-FR" sz="1100" dirty="0">
                        <a:solidFill>
                          <a:schemeClr val="bg1"/>
                        </a:solidFill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D2763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fr-FR" sz="1900" b="1" dirty="0">
                          <a:solidFill>
                            <a:srgbClr val="1D2763"/>
                          </a:solidFill>
                          <a:effectLst/>
                          <a:latin typeface="Century Gothic" panose="020B0502020202020204" pitchFamily="34" charset="0"/>
                        </a:rPr>
                        <a:t>Confiance</a:t>
                      </a:r>
                      <a:endParaRPr lang="fr-FR" sz="1600" b="1" dirty="0">
                        <a:solidFill>
                          <a:srgbClr val="1D2763"/>
                        </a:solidFill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</a:endParaRPr>
                    </a:p>
                  </a:txBody>
                  <a:tcPr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rgbClr val="1D276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276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fr-FR" sz="1900" dirty="0">
                          <a:solidFill>
                            <a:schemeClr val="bg1"/>
                          </a:solidFill>
                          <a:effectLst/>
                          <a:latin typeface="Century Gothic" panose="020B0502020202020204" pitchFamily="34" charset="0"/>
                        </a:rPr>
                        <a:t>Croyance que l'on est capable d'accomplir ses buts</a:t>
                      </a:r>
                      <a:endParaRPr lang="fr-FR" sz="1600" dirty="0">
                        <a:solidFill>
                          <a:schemeClr val="bg1"/>
                        </a:solidFill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</a:endParaRPr>
                    </a:p>
                  </a:txBody>
                  <a:tcPr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5243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3408366"/>
                  </a:ext>
                </a:extLst>
              </a:tr>
              <a:tr h="1632000">
                <a:tc vMerge="1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fr-FR" sz="1100" dirty="0">
                        <a:solidFill>
                          <a:schemeClr val="bg1"/>
                        </a:solidFill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D2763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fr-FR" sz="1900" b="1" dirty="0">
                          <a:solidFill>
                            <a:srgbClr val="1D2763"/>
                          </a:solidFill>
                          <a:effectLst/>
                          <a:latin typeface="Century Gothic" panose="020B0502020202020204" pitchFamily="34" charset="0"/>
                        </a:rPr>
                        <a:t>Engagement</a:t>
                      </a:r>
                      <a:endParaRPr lang="fr-FR" sz="1600" b="1" dirty="0">
                        <a:solidFill>
                          <a:srgbClr val="1D2763"/>
                        </a:solidFill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</a:endParaRPr>
                    </a:p>
                  </a:txBody>
                  <a:tcPr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rgbClr val="1D276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fr-FR" sz="1900" dirty="0">
                          <a:solidFill>
                            <a:schemeClr val="bg1"/>
                          </a:solidFill>
                          <a:effectLst/>
                          <a:latin typeface="Century Gothic" panose="020B0502020202020204" pitchFamily="34" charset="0"/>
                        </a:rPr>
                        <a:t>Détermination, persévérance et intensité du travail consacré à l'accomplissement de buts</a:t>
                      </a:r>
                      <a:endParaRPr lang="fr-FR" sz="1600" dirty="0">
                        <a:solidFill>
                          <a:schemeClr val="bg1"/>
                        </a:solidFill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</a:endParaRPr>
                    </a:p>
                  </a:txBody>
                  <a:tcPr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5243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5983488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121390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0"/>
    </mc:Choice>
    <mc:Fallback xmlns="">
      <p:transition spd="slow" advTm="40000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oneTexte 8"/>
          <p:cNvSpPr txBox="1"/>
          <p:nvPr/>
        </p:nvSpPr>
        <p:spPr>
          <a:xfrm>
            <a:off x="2087419" y="0"/>
            <a:ext cx="9317900" cy="8912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defTabSz="609585">
              <a:lnSpc>
                <a:spcPct val="120000"/>
              </a:lnSpc>
              <a:defRPr/>
            </a:pPr>
            <a:r>
              <a:rPr lang="fr-FR" sz="4800" b="1" dirty="0">
                <a:solidFill>
                  <a:srgbClr val="C5243D"/>
                </a:solidFill>
                <a:latin typeface="Century Gothic" panose="020B0502020202020204" pitchFamily="34" charset="0"/>
                <a:cs typeface="Arial Black"/>
              </a:rPr>
              <a:t>HABILETES MENTALES</a:t>
            </a:r>
          </a:p>
        </p:txBody>
      </p:sp>
      <p:sp>
        <p:nvSpPr>
          <p:cNvPr id="10" name="ZoneTexte 9"/>
          <p:cNvSpPr txBox="1"/>
          <p:nvPr/>
        </p:nvSpPr>
        <p:spPr>
          <a:xfrm>
            <a:off x="4239874" y="771815"/>
            <a:ext cx="7165447" cy="4930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defTabSz="609585">
              <a:lnSpc>
                <a:spcPct val="120000"/>
              </a:lnSpc>
              <a:defRPr/>
            </a:pPr>
            <a:r>
              <a:rPr lang="fr-FR" sz="2400" dirty="0">
                <a:solidFill>
                  <a:srgbClr val="272B58"/>
                </a:solidFill>
                <a:latin typeface="Century Gothic" panose="020B0502020202020204" pitchFamily="34" charset="0"/>
                <a:cs typeface="Arial Bold"/>
              </a:rPr>
              <a:t>Durand-Bush et al., 2001</a:t>
            </a:r>
          </a:p>
        </p:txBody>
      </p:sp>
      <p:graphicFrame>
        <p:nvGraphicFramePr>
          <p:cNvPr id="2" name="Tableau 1"/>
          <p:cNvGraphicFramePr>
            <a:graphicFrameLocks noGrp="1"/>
          </p:cNvGraphicFramePr>
          <p:nvPr/>
        </p:nvGraphicFramePr>
        <p:xfrm>
          <a:off x="855826" y="1693948"/>
          <a:ext cx="10549493" cy="4895968"/>
        </p:xfrm>
        <a:graphic>
          <a:graphicData uri="http://schemas.openxmlformats.org/drawingml/2006/table">
            <a:tbl>
              <a:tblPr firstCol="1">
                <a:tableStyleId>{5C22544A-7EE6-4342-B048-85BDC9FD1C3A}</a:tableStyleId>
              </a:tblPr>
              <a:tblGrid>
                <a:gridCol w="2771005">
                  <a:extLst>
                    <a:ext uri="{9D8B030D-6E8A-4147-A177-3AD203B41FA5}">
                      <a16:colId xmlns:a16="http://schemas.microsoft.com/office/drawing/2014/main" val="2333708245"/>
                    </a:ext>
                  </a:extLst>
                </a:gridCol>
                <a:gridCol w="2871049">
                  <a:extLst>
                    <a:ext uri="{9D8B030D-6E8A-4147-A177-3AD203B41FA5}">
                      <a16:colId xmlns:a16="http://schemas.microsoft.com/office/drawing/2014/main" val="817242762"/>
                    </a:ext>
                  </a:extLst>
                </a:gridCol>
                <a:gridCol w="4907439">
                  <a:extLst>
                    <a:ext uri="{9D8B030D-6E8A-4147-A177-3AD203B41FA5}">
                      <a16:colId xmlns:a16="http://schemas.microsoft.com/office/drawing/2014/main" val="3666066627"/>
                    </a:ext>
                  </a:extLst>
                </a:gridCol>
              </a:tblGrid>
              <a:tr h="1223992">
                <a:tc rowSpan="4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fr-FR" sz="6700" dirty="0">
                          <a:solidFill>
                            <a:srgbClr val="DCC283"/>
                          </a:solidFill>
                          <a:effectLst/>
                          <a:latin typeface="Century Gothic" panose="020B0502020202020204" pitchFamily="34" charset="0"/>
                        </a:rPr>
                        <a:t>H</a:t>
                      </a:r>
                      <a:r>
                        <a:rPr lang="fr-FR" sz="2700" dirty="0">
                          <a:solidFill>
                            <a:schemeClr val="bg1"/>
                          </a:solidFill>
                          <a:effectLst/>
                          <a:latin typeface="Century Gothic" panose="020B0502020202020204" pitchFamily="34" charset="0"/>
                        </a:rPr>
                        <a:t>abiletés </a:t>
                      </a:r>
                      <a:r>
                        <a:rPr lang="fr-FR" sz="2700" dirty="0" err="1">
                          <a:solidFill>
                            <a:schemeClr val="bg1"/>
                          </a:solidFill>
                          <a:effectLst/>
                          <a:latin typeface="Century Gothic" panose="020B0502020202020204" pitchFamily="34" charset="0"/>
                        </a:rPr>
                        <a:t>psycho-somatiques</a:t>
                      </a:r>
                      <a:endParaRPr lang="fr-FR" sz="2700" dirty="0">
                        <a:solidFill>
                          <a:schemeClr val="bg1"/>
                        </a:solidFill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</a:endParaRPr>
                    </a:p>
                  </a:txBody>
                  <a:tcPr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D2763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fr-FR" sz="1900" b="1" dirty="0">
                          <a:solidFill>
                            <a:srgbClr val="1D2763"/>
                          </a:solidFill>
                          <a:effectLst/>
                          <a:latin typeface="Century Gothic" panose="020B0502020202020204" pitchFamily="34" charset="0"/>
                        </a:rPr>
                        <a:t>Réactions au stress</a:t>
                      </a:r>
                      <a:endParaRPr lang="fr-FR" sz="1600" b="1" dirty="0">
                        <a:solidFill>
                          <a:srgbClr val="1D2763"/>
                        </a:solidFill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</a:endParaRPr>
                    </a:p>
                  </a:txBody>
                  <a:tcPr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rgbClr val="1D276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fr-FR" sz="1900" dirty="0">
                          <a:solidFill>
                            <a:schemeClr val="bg1"/>
                          </a:solidFill>
                          <a:effectLst/>
                          <a:latin typeface="Century Gothic" panose="020B0502020202020204" pitchFamily="34" charset="0"/>
                        </a:rPr>
                        <a:t>Réponses physiologiques du sportif à différentes pressions</a:t>
                      </a:r>
                      <a:r>
                        <a:rPr lang="fr-FR" sz="1900" baseline="0" dirty="0">
                          <a:solidFill>
                            <a:schemeClr val="bg1"/>
                          </a:solidFill>
                          <a:effectLst/>
                          <a:latin typeface="Century Gothic" panose="020B0502020202020204" pitchFamily="34" charset="0"/>
                        </a:rPr>
                        <a:t> </a:t>
                      </a:r>
                      <a:r>
                        <a:rPr lang="fr-FR" sz="1900" dirty="0">
                          <a:solidFill>
                            <a:schemeClr val="bg1"/>
                          </a:solidFill>
                          <a:effectLst/>
                          <a:latin typeface="Century Gothic" panose="020B0502020202020204" pitchFamily="34" charset="0"/>
                        </a:rPr>
                        <a:t>(environnementales, internes...)</a:t>
                      </a:r>
                      <a:endParaRPr lang="fr-FR" sz="1600" dirty="0">
                        <a:solidFill>
                          <a:schemeClr val="bg1"/>
                        </a:solidFill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</a:endParaRPr>
                    </a:p>
                  </a:txBody>
                  <a:tcPr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5243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30798500"/>
                  </a:ext>
                </a:extLst>
              </a:tr>
              <a:tr h="1223992">
                <a:tc vMerge="1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fr-FR" sz="1100" dirty="0">
                        <a:solidFill>
                          <a:schemeClr val="bg1"/>
                        </a:solidFill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D2763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fr-FR" sz="1900" b="1" dirty="0">
                          <a:solidFill>
                            <a:srgbClr val="1D2763"/>
                          </a:solidFill>
                          <a:effectLst/>
                          <a:latin typeface="Century Gothic" panose="020B0502020202020204" pitchFamily="34" charset="0"/>
                        </a:rPr>
                        <a:t>Contrôle de la peur</a:t>
                      </a:r>
                      <a:endParaRPr lang="fr-FR" sz="1600" b="1" dirty="0">
                        <a:solidFill>
                          <a:srgbClr val="1D2763"/>
                        </a:solidFill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</a:endParaRPr>
                    </a:p>
                  </a:txBody>
                  <a:tcPr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rgbClr val="1D276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276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fr-FR" sz="1900" dirty="0">
                          <a:solidFill>
                            <a:schemeClr val="bg1"/>
                          </a:solidFill>
                          <a:effectLst/>
                          <a:latin typeface="Century Gothic" panose="020B0502020202020204" pitchFamily="34" charset="0"/>
                        </a:rPr>
                        <a:t>Adaptation aux situations ou éléments de performance qui causent la peur ou l’inquiétude</a:t>
                      </a:r>
                      <a:endParaRPr lang="fr-FR" sz="1600" dirty="0">
                        <a:solidFill>
                          <a:schemeClr val="bg1"/>
                        </a:solidFill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</a:endParaRPr>
                    </a:p>
                  </a:txBody>
                  <a:tcPr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5243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3408366"/>
                  </a:ext>
                </a:extLst>
              </a:tr>
              <a:tr h="1223992">
                <a:tc vMerge="1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fr-FR" sz="1100" dirty="0">
                        <a:solidFill>
                          <a:schemeClr val="bg1"/>
                        </a:solidFill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D2763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fr-FR" sz="1900" b="1" dirty="0">
                          <a:solidFill>
                            <a:srgbClr val="1D2763"/>
                          </a:solidFill>
                          <a:effectLst/>
                          <a:latin typeface="Century Gothic" panose="020B0502020202020204" pitchFamily="34" charset="0"/>
                        </a:rPr>
                        <a:t>Relaxation</a:t>
                      </a:r>
                      <a:endParaRPr lang="fr-FR" sz="1600" b="1" dirty="0">
                        <a:solidFill>
                          <a:srgbClr val="1D2763"/>
                        </a:solidFill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</a:endParaRPr>
                    </a:p>
                  </a:txBody>
                  <a:tcPr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rgbClr val="1D276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276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fr-FR" sz="1900" dirty="0">
                          <a:solidFill>
                            <a:schemeClr val="bg1"/>
                          </a:solidFill>
                          <a:effectLst/>
                          <a:latin typeface="Century Gothic" panose="020B0502020202020204" pitchFamily="34" charset="0"/>
                        </a:rPr>
                        <a:t>Permet aux sportifs de réduire leur niveau d'énergie</a:t>
                      </a:r>
                      <a:endParaRPr lang="fr-FR" sz="1600" dirty="0">
                        <a:solidFill>
                          <a:schemeClr val="bg1"/>
                        </a:solidFill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</a:endParaRPr>
                    </a:p>
                  </a:txBody>
                  <a:tcPr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5243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59834883"/>
                  </a:ext>
                </a:extLst>
              </a:tr>
              <a:tr h="1223992">
                <a:tc vMerge="1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fr-FR" sz="1100" dirty="0">
                        <a:solidFill>
                          <a:schemeClr val="bg1"/>
                        </a:solidFill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D2763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fr-FR" sz="1900" b="1" dirty="0">
                          <a:solidFill>
                            <a:srgbClr val="1D2763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</a:rPr>
                        <a:t>Activation</a:t>
                      </a:r>
                    </a:p>
                  </a:txBody>
                  <a:tcPr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rgbClr val="1D276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fr-FR" sz="1900" dirty="0">
                          <a:solidFill>
                            <a:schemeClr val="bg1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</a:rPr>
                        <a:t>Capacité à augmenter son niveau d'énergie</a:t>
                      </a:r>
                    </a:p>
                  </a:txBody>
                  <a:tcPr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5243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7521080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669926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0"/>
    </mc:Choice>
    <mc:Fallback xmlns="">
      <p:transition spd="slow" advTm="40000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ZoneTexte 9"/>
          <p:cNvSpPr txBox="1"/>
          <p:nvPr/>
        </p:nvSpPr>
        <p:spPr>
          <a:xfrm>
            <a:off x="4239874" y="771815"/>
            <a:ext cx="7165447" cy="4930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defTabSz="609585">
              <a:lnSpc>
                <a:spcPct val="120000"/>
              </a:lnSpc>
              <a:defRPr/>
            </a:pPr>
            <a:r>
              <a:rPr lang="fr-FR" sz="2400" dirty="0">
                <a:solidFill>
                  <a:srgbClr val="272B58"/>
                </a:solidFill>
                <a:latin typeface="Century Gothic" panose="020B0502020202020204" pitchFamily="34" charset="0"/>
                <a:cs typeface="Arial Bold"/>
              </a:rPr>
              <a:t>Durand-Bush et al., 2001</a:t>
            </a:r>
          </a:p>
        </p:txBody>
      </p:sp>
      <p:graphicFrame>
        <p:nvGraphicFramePr>
          <p:cNvPr id="2" name="Tableau 1"/>
          <p:cNvGraphicFramePr>
            <a:graphicFrameLocks noGrp="1"/>
          </p:cNvGraphicFramePr>
          <p:nvPr/>
        </p:nvGraphicFramePr>
        <p:xfrm>
          <a:off x="855826" y="1693948"/>
          <a:ext cx="10549493" cy="4896000"/>
        </p:xfrm>
        <a:graphic>
          <a:graphicData uri="http://schemas.openxmlformats.org/drawingml/2006/table">
            <a:tbl>
              <a:tblPr firstCol="1">
                <a:tableStyleId>{5C22544A-7EE6-4342-B048-85BDC9FD1C3A}</a:tableStyleId>
              </a:tblPr>
              <a:tblGrid>
                <a:gridCol w="2771005">
                  <a:extLst>
                    <a:ext uri="{9D8B030D-6E8A-4147-A177-3AD203B41FA5}">
                      <a16:colId xmlns:a16="http://schemas.microsoft.com/office/drawing/2014/main" val="2333708245"/>
                    </a:ext>
                  </a:extLst>
                </a:gridCol>
                <a:gridCol w="2871049">
                  <a:extLst>
                    <a:ext uri="{9D8B030D-6E8A-4147-A177-3AD203B41FA5}">
                      <a16:colId xmlns:a16="http://schemas.microsoft.com/office/drawing/2014/main" val="817242762"/>
                    </a:ext>
                  </a:extLst>
                </a:gridCol>
                <a:gridCol w="4907439">
                  <a:extLst>
                    <a:ext uri="{9D8B030D-6E8A-4147-A177-3AD203B41FA5}">
                      <a16:colId xmlns:a16="http://schemas.microsoft.com/office/drawing/2014/main" val="3666066627"/>
                    </a:ext>
                  </a:extLst>
                </a:gridCol>
              </a:tblGrid>
              <a:tr h="979200">
                <a:tc rowSpan="5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fr-FR" sz="6700" dirty="0">
                          <a:solidFill>
                            <a:srgbClr val="DCC283"/>
                          </a:solidFill>
                          <a:effectLst/>
                          <a:latin typeface="Century Gothic" panose="020B0502020202020204" pitchFamily="34" charset="0"/>
                        </a:rPr>
                        <a:t>H</a:t>
                      </a:r>
                      <a:r>
                        <a:rPr lang="fr-FR" sz="2700" dirty="0">
                          <a:solidFill>
                            <a:schemeClr val="bg1"/>
                          </a:solidFill>
                          <a:effectLst/>
                          <a:latin typeface="Century Gothic" panose="020B0502020202020204" pitchFamily="34" charset="0"/>
                        </a:rPr>
                        <a:t>abiletés cognitives</a:t>
                      </a:r>
                      <a:endParaRPr lang="fr-FR" sz="2700" dirty="0">
                        <a:solidFill>
                          <a:schemeClr val="bg1"/>
                        </a:solidFill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</a:endParaRPr>
                    </a:p>
                  </a:txBody>
                  <a:tcPr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D2763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fr-FR" sz="1900" b="1" dirty="0">
                          <a:solidFill>
                            <a:srgbClr val="1D2763"/>
                          </a:solidFill>
                          <a:effectLst/>
                          <a:latin typeface="Century Gothic" panose="020B0502020202020204" pitchFamily="34" charset="0"/>
                        </a:rPr>
                        <a:t>Concentration</a:t>
                      </a:r>
                      <a:endParaRPr lang="fr-FR" sz="1600" b="1" dirty="0">
                        <a:solidFill>
                          <a:srgbClr val="1D2763"/>
                        </a:solidFill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</a:endParaRPr>
                    </a:p>
                  </a:txBody>
                  <a:tcPr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rgbClr val="1D276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fr-FR" sz="1900" dirty="0">
                          <a:solidFill>
                            <a:schemeClr val="bg1"/>
                          </a:solidFill>
                          <a:effectLst/>
                          <a:latin typeface="Century Gothic" panose="020B0502020202020204" pitchFamily="34" charset="0"/>
                        </a:rPr>
                        <a:t>Diriger et maintenir son attention sur les éléments pertinents de la performance</a:t>
                      </a:r>
                      <a:endParaRPr lang="fr-FR" sz="1600" dirty="0">
                        <a:solidFill>
                          <a:schemeClr val="bg1"/>
                        </a:solidFill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</a:endParaRPr>
                    </a:p>
                  </a:txBody>
                  <a:tcPr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5243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30798500"/>
                  </a:ext>
                </a:extLst>
              </a:tr>
              <a:tr h="979200">
                <a:tc vMerge="1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fr-FR" sz="1100" dirty="0">
                        <a:solidFill>
                          <a:schemeClr val="bg1"/>
                        </a:solidFill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D2763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fr-FR" sz="1900" b="1" dirty="0" err="1">
                          <a:solidFill>
                            <a:srgbClr val="1D2763"/>
                          </a:solidFill>
                          <a:effectLst/>
                          <a:latin typeface="Century Gothic" panose="020B0502020202020204" pitchFamily="34" charset="0"/>
                        </a:rPr>
                        <a:t>Reconcentration</a:t>
                      </a:r>
                      <a:endParaRPr lang="fr-FR" sz="1600" b="1" dirty="0">
                        <a:solidFill>
                          <a:srgbClr val="1D2763"/>
                        </a:solidFill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</a:endParaRPr>
                    </a:p>
                  </a:txBody>
                  <a:tcPr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rgbClr val="1D276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276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fr-FR" sz="1900">
                          <a:solidFill>
                            <a:schemeClr val="bg1"/>
                          </a:solidFill>
                          <a:effectLst/>
                          <a:latin typeface="Century Gothic" panose="020B0502020202020204" pitchFamily="34" charset="0"/>
                        </a:rPr>
                        <a:t>Se concentrer de nouveau lorsqu'on est confronté à des distractions externes ou internes</a:t>
                      </a:r>
                      <a:endParaRPr lang="fr-FR" sz="1600" dirty="0">
                        <a:solidFill>
                          <a:schemeClr val="bg1"/>
                        </a:solidFill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</a:endParaRPr>
                    </a:p>
                  </a:txBody>
                  <a:tcPr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5243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3408366"/>
                  </a:ext>
                </a:extLst>
              </a:tr>
              <a:tr h="979200">
                <a:tc vMerge="1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fr-FR" sz="1100" dirty="0">
                        <a:solidFill>
                          <a:schemeClr val="bg1"/>
                        </a:solidFill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D2763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fr-FR" sz="1900" b="1" dirty="0">
                          <a:solidFill>
                            <a:srgbClr val="1D2763"/>
                          </a:solidFill>
                          <a:effectLst/>
                          <a:latin typeface="Century Gothic" panose="020B0502020202020204" pitchFamily="34" charset="0"/>
                        </a:rPr>
                        <a:t>Imagerie</a:t>
                      </a:r>
                      <a:endParaRPr lang="fr-FR" sz="1600" b="1" dirty="0">
                        <a:solidFill>
                          <a:srgbClr val="1D2763"/>
                        </a:solidFill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</a:endParaRPr>
                    </a:p>
                  </a:txBody>
                  <a:tcPr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rgbClr val="1D276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276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fr-FR" sz="1900" dirty="0">
                          <a:solidFill>
                            <a:schemeClr val="bg1"/>
                          </a:solidFill>
                          <a:effectLst/>
                          <a:latin typeface="Century Gothic" panose="020B0502020202020204" pitchFamily="34" charset="0"/>
                        </a:rPr>
                        <a:t>Capacité à créer des images mentales claires et vivaces</a:t>
                      </a:r>
                      <a:endParaRPr lang="fr-FR" sz="1600" dirty="0">
                        <a:solidFill>
                          <a:schemeClr val="bg1"/>
                        </a:solidFill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</a:endParaRPr>
                    </a:p>
                  </a:txBody>
                  <a:tcPr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5243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59834883"/>
                  </a:ext>
                </a:extLst>
              </a:tr>
              <a:tr h="979200">
                <a:tc vMerge="1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fr-FR" sz="1100" dirty="0">
                        <a:solidFill>
                          <a:schemeClr val="bg1"/>
                        </a:solidFill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D2763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fr-FR" sz="1900" b="1" dirty="0">
                          <a:solidFill>
                            <a:srgbClr val="1D2763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</a:rPr>
                        <a:t>Pratique mentale</a:t>
                      </a:r>
                    </a:p>
                  </a:txBody>
                  <a:tcPr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rgbClr val="1D276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276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fr-FR" sz="1900">
                          <a:solidFill>
                            <a:schemeClr val="bg1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</a:rPr>
                        <a:t>Pratiquer l’imagerie mentale pour préparer la performance</a:t>
                      </a:r>
                      <a:endParaRPr lang="fr-FR" sz="1900" dirty="0">
                        <a:solidFill>
                          <a:schemeClr val="bg1"/>
                        </a:solidFill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</a:endParaRPr>
                    </a:p>
                  </a:txBody>
                  <a:tcPr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5243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75210805"/>
                  </a:ext>
                </a:extLst>
              </a:tr>
              <a:tr h="979200">
                <a:tc vMerge="1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fr-FR" sz="1100" dirty="0">
                        <a:solidFill>
                          <a:schemeClr val="bg1"/>
                        </a:solidFill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D2763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fr-FR" sz="1900" b="1" dirty="0">
                          <a:solidFill>
                            <a:srgbClr val="1D2763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</a:rPr>
                        <a:t>Planification des compétitions</a:t>
                      </a:r>
                    </a:p>
                  </a:txBody>
                  <a:tcPr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rgbClr val="1D276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fr-FR" sz="1900" dirty="0">
                          <a:solidFill>
                            <a:schemeClr val="bg1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</a:rPr>
                        <a:t>Concevoir et utiliser des plans pour guider les pensées, les émotions et actions en compétition</a:t>
                      </a:r>
                    </a:p>
                  </a:txBody>
                  <a:tcPr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5243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73316809"/>
                  </a:ext>
                </a:extLst>
              </a:tr>
            </a:tbl>
          </a:graphicData>
        </a:graphic>
      </p:graphicFrame>
      <p:sp>
        <p:nvSpPr>
          <p:cNvPr id="5" name="ZoneTexte 4"/>
          <p:cNvSpPr txBox="1"/>
          <p:nvPr/>
        </p:nvSpPr>
        <p:spPr>
          <a:xfrm>
            <a:off x="2087419" y="0"/>
            <a:ext cx="9317900" cy="8912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defTabSz="609585">
              <a:lnSpc>
                <a:spcPct val="120000"/>
              </a:lnSpc>
              <a:defRPr/>
            </a:pPr>
            <a:r>
              <a:rPr lang="fr-FR" sz="4800" b="1" dirty="0">
                <a:solidFill>
                  <a:srgbClr val="C5243D"/>
                </a:solidFill>
                <a:latin typeface="Century Gothic" panose="020B0502020202020204" pitchFamily="34" charset="0"/>
                <a:cs typeface="Arial Black"/>
              </a:rPr>
              <a:t>HABILETES MENTALES</a:t>
            </a:r>
          </a:p>
        </p:txBody>
      </p:sp>
    </p:spTree>
    <p:extLst>
      <p:ext uri="{BB962C8B-B14F-4D97-AF65-F5344CB8AC3E}">
        <p14:creationId xmlns:p14="http://schemas.microsoft.com/office/powerpoint/2010/main" val="38013860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0"/>
    </mc:Choice>
    <mc:Fallback xmlns="">
      <p:transition spd="slow" advTm="40000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oneTexte 8"/>
          <p:cNvSpPr txBox="1"/>
          <p:nvPr/>
        </p:nvSpPr>
        <p:spPr>
          <a:xfrm>
            <a:off x="4239873" y="0"/>
            <a:ext cx="7165447" cy="8912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defTabSz="609585">
              <a:lnSpc>
                <a:spcPct val="120000"/>
              </a:lnSpc>
            </a:pPr>
            <a:r>
              <a:rPr lang="fr-FR" sz="4800" b="1" dirty="0">
                <a:solidFill>
                  <a:srgbClr val="DCC283"/>
                </a:solidFill>
                <a:latin typeface="Century Gothic" panose="020B0502020202020204" pitchFamily="34" charset="0"/>
                <a:cs typeface="Arial Black"/>
              </a:rPr>
              <a:t>LES TECHNIQUES</a:t>
            </a:r>
          </a:p>
        </p:txBody>
      </p:sp>
      <p:sp>
        <p:nvSpPr>
          <p:cNvPr id="5" name="ZoneTexte 4"/>
          <p:cNvSpPr txBox="1"/>
          <p:nvPr/>
        </p:nvSpPr>
        <p:spPr>
          <a:xfrm>
            <a:off x="2312894" y="2232394"/>
            <a:ext cx="4408579" cy="34163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fr-FR" sz="2400" dirty="0">
                <a:solidFill>
                  <a:srgbClr val="2C2F65"/>
                </a:solidFill>
                <a:latin typeface="Century Gothic" panose="020B0502020202020204" pitchFamily="34" charset="0"/>
              </a:rPr>
              <a:t>Profil de performance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fr-FR" sz="2400" dirty="0">
              <a:solidFill>
                <a:srgbClr val="2C2F65"/>
              </a:solidFill>
              <a:latin typeface="Century Gothic" panose="020B05020202020202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fr-FR" sz="2400" dirty="0">
                <a:solidFill>
                  <a:srgbClr val="2C2F65"/>
                </a:solidFill>
                <a:latin typeface="Century Gothic" panose="020B0502020202020204" pitchFamily="34" charset="0"/>
              </a:rPr>
              <a:t>Fixation d’objectifs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fr-FR" sz="2400" dirty="0">
              <a:solidFill>
                <a:srgbClr val="2C2F65"/>
              </a:solidFill>
              <a:latin typeface="Century Gothic" panose="020B05020202020202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fr-FR" sz="2400" dirty="0">
                <a:solidFill>
                  <a:srgbClr val="2C2F65"/>
                </a:solidFill>
                <a:latin typeface="Century Gothic" panose="020B0502020202020204" pitchFamily="34" charset="0"/>
              </a:rPr>
              <a:t>Focalisation de l’attention</a:t>
            </a:r>
          </a:p>
          <a:p>
            <a:endParaRPr lang="fr-FR" sz="2400" dirty="0">
              <a:solidFill>
                <a:srgbClr val="2C2F65"/>
              </a:solidFill>
              <a:latin typeface="Century Gothic" panose="020B05020202020202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fr-FR" sz="2400" dirty="0">
                <a:solidFill>
                  <a:srgbClr val="2C2F65"/>
                </a:solidFill>
                <a:latin typeface="Century Gothic" panose="020B0502020202020204" pitchFamily="34" charset="0"/>
              </a:rPr>
              <a:t>Gestion du stress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fr-FR" sz="2400" dirty="0">
              <a:solidFill>
                <a:srgbClr val="2C2F65"/>
              </a:solidFill>
              <a:latin typeface="Century Gothic" panose="020B05020202020202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fr-FR" sz="2400" dirty="0">
                <a:solidFill>
                  <a:srgbClr val="2C2F65"/>
                </a:solidFill>
                <a:latin typeface="Century Gothic" panose="020B0502020202020204" pitchFamily="34" charset="0"/>
              </a:rPr>
              <a:t>La prise de décision</a:t>
            </a:r>
          </a:p>
        </p:txBody>
      </p:sp>
    </p:spTree>
    <p:extLst>
      <p:ext uri="{BB962C8B-B14F-4D97-AF65-F5344CB8AC3E}">
        <p14:creationId xmlns:p14="http://schemas.microsoft.com/office/powerpoint/2010/main" val="224033454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re 1"/>
          <p:cNvSpPr txBox="1">
            <a:spLocks/>
          </p:cNvSpPr>
          <p:nvPr/>
        </p:nvSpPr>
        <p:spPr>
          <a:xfrm>
            <a:off x="0" y="2538981"/>
            <a:ext cx="12191999" cy="1469307"/>
          </a:xfrm>
          <a:prstGeom prst="rect">
            <a:avLst/>
          </a:prstGeom>
          <a:noFill/>
        </p:spPr>
        <p:txBody>
          <a:bodyPr vert="horz" lIns="121920" tIns="60960" rIns="121920" bIns="6096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ctr" defTabSz="609585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8000" b="1" i="0" u="none" strike="noStrike" kern="1200" cap="none" spc="0" normalizeH="0" baseline="0" noProof="0" dirty="0">
                <a:ln w="0"/>
                <a:solidFill>
                  <a:prstClr val="white"/>
                </a:solidFill>
                <a:effectLst/>
                <a:uLnTx/>
                <a:uFillTx/>
                <a:latin typeface="Century Gothic" panose="020B0502020202020204" pitchFamily="34" charset="0"/>
                <a:ea typeface="+mj-ea"/>
                <a:cs typeface="Arial"/>
              </a:rPr>
              <a:t>LA GESTION DU STRESS</a:t>
            </a:r>
          </a:p>
        </p:txBody>
      </p:sp>
      <p:sp>
        <p:nvSpPr>
          <p:cNvPr id="7" name="Sous-titre 2"/>
          <p:cNvSpPr txBox="1">
            <a:spLocks/>
          </p:cNvSpPr>
          <p:nvPr/>
        </p:nvSpPr>
        <p:spPr>
          <a:xfrm>
            <a:off x="221004" y="4051308"/>
            <a:ext cx="9677739" cy="1922944"/>
          </a:xfrm>
          <a:prstGeom prst="rect">
            <a:avLst/>
          </a:prstGeom>
        </p:spPr>
        <p:txBody>
          <a:bodyPr vert="horz" lIns="121920" tIns="60960" rIns="121920" bIns="60960" rtlCol="0">
            <a:norm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609585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endParaRPr kumimoji="0" lang="fr-FR" sz="3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</p:txBody>
      </p:sp>
      <p:sp>
        <p:nvSpPr>
          <p:cNvPr id="4" name="ZoneTexte 3"/>
          <p:cNvSpPr txBox="1"/>
          <p:nvPr/>
        </p:nvSpPr>
        <p:spPr>
          <a:xfrm>
            <a:off x="221004" y="5974253"/>
            <a:ext cx="8023350" cy="6669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60958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1867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Alexis RUFFAULT – Chercheur en psychologie du sport et de la santé</a:t>
            </a:r>
            <a:endParaRPr kumimoji="0" lang="fr-FR" sz="1867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l" defTabSz="60958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1867" b="1" i="0" u="none" strike="noStrike" kern="1200" cap="none" spc="0" normalizeH="0" baseline="0" noProof="0" dirty="0">
                <a:ln>
                  <a:noFill/>
                </a:ln>
                <a:solidFill>
                  <a:srgbClr val="DCC283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Laboratoire Sport, Expertise et Performance (EA  7370)</a:t>
            </a:r>
          </a:p>
        </p:txBody>
      </p:sp>
    </p:spTree>
    <p:extLst>
      <p:ext uri="{BB962C8B-B14F-4D97-AF65-F5344CB8AC3E}">
        <p14:creationId xmlns:p14="http://schemas.microsoft.com/office/powerpoint/2010/main" val="106469018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oneTexte 8"/>
          <p:cNvSpPr txBox="1"/>
          <p:nvPr/>
        </p:nvSpPr>
        <p:spPr>
          <a:xfrm>
            <a:off x="2087419" y="0"/>
            <a:ext cx="9317900" cy="8912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defTabSz="609585">
              <a:lnSpc>
                <a:spcPct val="120000"/>
              </a:lnSpc>
              <a:defRPr/>
            </a:pPr>
            <a:r>
              <a:rPr lang="fr-FR" sz="4800" b="1" dirty="0">
                <a:solidFill>
                  <a:srgbClr val="C5243D"/>
                </a:solidFill>
                <a:latin typeface="Century Gothic" panose="020B0502020202020204" pitchFamily="34" charset="0"/>
                <a:cs typeface="Arial Black"/>
              </a:rPr>
              <a:t>GESTION DE L’ACTIVATION</a:t>
            </a:r>
          </a:p>
        </p:txBody>
      </p:sp>
      <p:sp>
        <p:nvSpPr>
          <p:cNvPr id="10" name="ZoneTexte 9"/>
          <p:cNvSpPr txBox="1"/>
          <p:nvPr/>
        </p:nvSpPr>
        <p:spPr>
          <a:xfrm>
            <a:off x="4239874" y="771815"/>
            <a:ext cx="7165447" cy="4930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defTabSz="609585">
              <a:lnSpc>
                <a:spcPct val="120000"/>
              </a:lnSpc>
              <a:defRPr/>
            </a:pPr>
            <a:r>
              <a:rPr lang="fr-FR" sz="2400" dirty="0">
                <a:solidFill>
                  <a:srgbClr val="272B58"/>
                </a:solidFill>
                <a:latin typeface="Century Gothic" panose="020B0502020202020204" pitchFamily="34" charset="0"/>
                <a:cs typeface="Arial Bold"/>
              </a:rPr>
              <a:t>Stress </a:t>
            </a:r>
            <a:r>
              <a:rPr lang="fr-FR" sz="2400" i="1" dirty="0">
                <a:solidFill>
                  <a:srgbClr val="272B58"/>
                </a:solidFill>
                <a:latin typeface="Century Gothic" panose="020B0502020202020204" pitchFamily="34" charset="0"/>
                <a:cs typeface="Arial Bold"/>
              </a:rPr>
              <a:t>vs</a:t>
            </a:r>
            <a:r>
              <a:rPr lang="fr-FR" sz="2400" dirty="0">
                <a:solidFill>
                  <a:srgbClr val="272B58"/>
                </a:solidFill>
                <a:latin typeface="Century Gothic" panose="020B0502020202020204" pitchFamily="34" charset="0"/>
                <a:cs typeface="Arial Bold"/>
              </a:rPr>
              <a:t> Anxiété</a:t>
            </a:r>
          </a:p>
        </p:txBody>
      </p:sp>
      <p:graphicFrame>
        <p:nvGraphicFramePr>
          <p:cNvPr id="5" name="Tableau 4"/>
          <p:cNvGraphicFramePr>
            <a:graphicFrameLocks noGrp="1"/>
          </p:cNvGraphicFramePr>
          <p:nvPr/>
        </p:nvGraphicFramePr>
        <p:xfrm>
          <a:off x="375484" y="1693949"/>
          <a:ext cx="3588467" cy="4429945"/>
        </p:xfrm>
        <a:graphic>
          <a:graphicData uri="http://schemas.openxmlformats.org/drawingml/2006/table">
            <a:tbl>
              <a:tblPr firstRow="1">
                <a:tableStyleId>{21E4AEA4-8DFA-4A89-87EB-49C32662AFE0}</a:tableStyleId>
              </a:tblPr>
              <a:tblGrid>
                <a:gridCol w="3588467">
                  <a:extLst>
                    <a:ext uri="{9D8B030D-6E8A-4147-A177-3AD203B41FA5}">
                      <a16:colId xmlns:a16="http://schemas.microsoft.com/office/drawing/2014/main" val="586196459"/>
                    </a:ext>
                  </a:extLst>
                </a:gridCol>
              </a:tblGrid>
              <a:tr h="692517">
                <a:tc>
                  <a:txBody>
                    <a:bodyPr/>
                    <a:lstStyle/>
                    <a:p>
                      <a:pPr algn="ctr"/>
                      <a:r>
                        <a:rPr lang="fr-FR" sz="1900" dirty="0">
                          <a:solidFill>
                            <a:schemeClr val="bg1"/>
                          </a:solidFill>
                          <a:latin typeface="Century Gothic" panose="020B0502020202020204" pitchFamily="34" charset="0"/>
                        </a:rPr>
                        <a:t>Stress</a:t>
                      </a:r>
                    </a:p>
                  </a:txBody>
                  <a:tcPr marL="121920" marR="121920" marT="60960" marB="6096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1D276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94452127"/>
                  </a:ext>
                </a:extLst>
              </a:tr>
              <a:tr h="2322239">
                <a:tc>
                  <a:txBody>
                    <a:bodyPr/>
                    <a:lstStyle/>
                    <a:p>
                      <a:r>
                        <a:rPr lang="fr-FR" sz="1600" dirty="0">
                          <a:solidFill>
                            <a:srgbClr val="1D2763"/>
                          </a:solidFill>
                          <a:latin typeface="Century Gothic" panose="020B0502020202020204" pitchFamily="34" charset="0"/>
                        </a:rPr>
                        <a:t>Se rapporte à un processus</a:t>
                      </a:r>
                      <a:r>
                        <a:rPr lang="fr-FR" sz="1600" baseline="0" dirty="0">
                          <a:solidFill>
                            <a:srgbClr val="1D2763"/>
                          </a:solidFill>
                          <a:latin typeface="Century Gothic" panose="020B0502020202020204" pitchFamily="34" charset="0"/>
                        </a:rPr>
                        <a:t> psychobiologique complexe constitué de trois éléments : les « </a:t>
                      </a:r>
                      <a:r>
                        <a:rPr lang="fr-FR" sz="1600" baseline="0" dirty="0" err="1">
                          <a:solidFill>
                            <a:srgbClr val="1D2763"/>
                          </a:solidFill>
                          <a:latin typeface="Century Gothic" panose="020B0502020202020204" pitchFamily="34" charset="0"/>
                        </a:rPr>
                        <a:t>stresseurs</a:t>
                      </a:r>
                      <a:r>
                        <a:rPr lang="fr-FR" sz="1600" baseline="0" dirty="0">
                          <a:solidFill>
                            <a:srgbClr val="1D2763"/>
                          </a:solidFill>
                          <a:latin typeface="Century Gothic" panose="020B0502020202020204" pitchFamily="34" charset="0"/>
                        </a:rPr>
                        <a:t> », les perceptions ou évaluations du </a:t>
                      </a:r>
                      <a:r>
                        <a:rPr lang="fr-FR" sz="1600" b="1" baseline="0" dirty="0">
                          <a:solidFill>
                            <a:srgbClr val="1D2763"/>
                          </a:solidFill>
                          <a:latin typeface="Century Gothic" panose="020B0502020202020204" pitchFamily="34" charset="0"/>
                        </a:rPr>
                        <a:t>danger</a:t>
                      </a:r>
                      <a:r>
                        <a:rPr lang="fr-FR" sz="1600" baseline="0" dirty="0">
                          <a:solidFill>
                            <a:srgbClr val="1D2763"/>
                          </a:solidFill>
                          <a:latin typeface="Century Gothic" panose="020B0502020202020204" pitchFamily="34" charset="0"/>
                        </a:rPr>
                        <a:t> (menace), et les </a:t>
                      </a:r>
                      <a:r>
                        <a:rPr lang="fr-FR" sz="1600" b="1" baseline="0" dirty="0">
                          <a:solidFill>
                            <a:srgbClr val="1D2763"/>
                          </a:solidFill>
                          <a:latin typeface="Century Gothic" panose="020B0502020202020204" pitchFamily="34" charset="0"/>
                        </a:rPr>
                        <a:t>réactions</a:t>
                      </a:r>
                      <a:r>
                        <a:rPr lang="fr-FR" sz="1600" baseline="0" dirty="0">
                          <a:solidFill>
                            <a:srgbClr val="1D2763"/>
                          </a:solidFill>
                          <a:latin typeface="Century Gothic" panose="020B0502020202020204" pitchFamily="34" charset="0"/>
                        </a:rPr>
                        <a:t> émotionnelles (</a:t>
                      </a:r>
                      <a:r>
                        <a:rPr lang="fr-FR" sz="1600" baseline="0" dirty="0" err="1">
                          <a:solidFill>
                            <a:srgbClr val="1D2763"/>
                          </a:solidFill>
                          <a:latin typeface="Century Gothic" panose="020B0502020202020204" pitchFamily="34" charset="0"/>
                        </a:rPr>
                        <a:t>Spielberger</a:t>
                      </a:r>
                      <a:r>
                        <a:rPr lang="fr-FR" sz="1600" baseline="0" dirty="0">
                          <a:solidFill>
                            <a:srgbClr val="1D2763"/>
                          </a:solidFill>
                          <a:latin typeface="Century Gothic" panose="020B0502020202020204" pitchFamily="34" charset="0"/>
                        </a:rPr>
                        <a:t>, 1989)</a:t>
                      </a:r>
                      <a:endParaRPr lang="fr-FR" sz="1600" dirty="0">
                        <a:solidFill>
                          <a:srgbClr val="1D2763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121920" marR="121920" marT="60960" marB="6096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61115225"/>
                  </a:ext>
                </a:extLst>
              </a:tr>
              <a:tr h="1415189">
                <a:tc>
                  <a:txBody>
                    <a:bodyPr/>
                    <a:lstStyle/>
                    <a:p>
                      <a:r>
                        <a:rPr lang="fr-FR" sz="1600" dirty="0">
                          <a:solidFill>
                            <a:srgbClr val="1D2763"/>
                          </a:solidFill>
                          <a:latin typeface="Century Gothic" panose="020B0502020202020204" pitchFamily="34" charset="0"/>
                        </a:rPr>
                        <a:t>Processus dynamique qui produit de l’anxiété, lorsque la situation est perçue comme menaçante (</a:t>
                      </a:r>
                      <a:r>
                        <a:rPr lang="fr-FR" sz="1600" dirty="0" err="1">
                          <a:solidFill>
                            <a:srgbClr val="1D2763"/>
                          </a:solidFill>
                          <a:latin typeface="Century Gothic" panose="020B0502020202020204" pitchFamily="34" charset="0"/>
                        </a:rPr>
                        <a:t>Lazarus</a:t>
                      </a:r>
                      <a:r>
                        <a:rPr lang="fr-FR" sz="1600" baseline="0" dirty="0">
                          <a:solidFill>
                            <a:srgbClr val="1D2763"/>
                          </a:solidFill>
                          <a:latin typeface="Century Gothic" panose="020B0502020202020204" pitchFamily="34" charset="0"/>
                        </a:rPr>
                        <a:t> et </a:t>
                      </a:r>
                      <a:r>
                        <a:rPr lang="fr-FR" sz="1600" baseline="0" dirty="0" err="1">
                          <a:solidFill>
                            <a:srgbClr val="1D2763"/>
                          </a:solidFill>
                          <a:latin typeface="Century Gothic" panose="020B0502020202020204" pitchFamily="34" charset="0"/>
                        </a:rPr>
                        <a:t>Folkman</a:t>
                      </a:r>
                      <a:r>
                        <a:rPr lang="fr-FR" sz="1600" baseline="0" dirty="0">
                          <a:solidFill>
                            <a:srgbClr val="1D2763"/>
                          </a:solidFill>
                          <a:latin typeface="Century Gothic" panose="020B0502020202020204" pitchFamily="34" charset="0"/>
                        </a:rPr>
                        <a:t>, 1984)</a:t>
                      </a:r>
                      <a:endParaRPr lang="fr-FR" sz="1600" dirty="0">
                        <a:solidFill>
                          <a:srgbClr val="1D2763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121920" marR="121920" marT="60960" marB="6096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53733558"/>
                  </a:ext>
                </a:extLst>
              </a:tr>
            </a:tbl>
          </a:graphicData>
        </a:graphic>
      </p:graphicFrame>
      <p:grpSp>
        <p:nvGrpSpPr>
          <p:cNvPr id="11" name="Groupe 10"/>
          <p:cNvGrpSpPr/>
          <p:nvPr/>
        </p:nvGrpSpPr>
        <p:grpSpPr>
          <a:xfrm>
            <a:off x="6725367" y="4968644"/>
            <a:ext cx="2225931" cy="1237736"/>
            <a:chOff x="3962095" y="2047127"/>
            <a:chExt cx="1669448" cy="928302"/>
          </a:xfrm>
        </p:grpSpPr>
        <p:sp>
          <p:nvSpPr>
            <p:cNvPr id="13" name="Triangle isocèle 12"/>
            <p:cNvSpPr/>
            <p:nvPr/>
          </p:nvSpPr>
          <p:spPr>
            <a:xfrm>
              <a:off x="4651829" y="2667001"/>
              <a:ext cx="362857" cy="308428"/>
            </a:xfrm>
            <a:prstGeom prst="triangle">
              <a:avLst/>
            </a:prstGeom>
            <a:solidFill>
              <a:srgbClr val="C5243D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09585"/>
              <a:endParaRPr lang="fr-FR" sz="2400">
                <a:solidFill>
                  <a:prstClr val="white"/>
                </a:solidFill>
                <a:latin typeface="Calibri"/>
              </a:endParaRPr>
            </a:p>
          </p:txBody>
        </p:sp>
        <p:cxnSp>
          <p:nvCxnSpPr>
            <p:cNvPr id="14" name="Connecteur droit 13"/>
            <p:cNvCxnSpPr/>
            <p:nvPr/>
          </p:nvCxnSpPr>
          <p:spPr>
            <a:xfrm flipV="1">
              <a:off x="4034971" y="2416459"/>
              <a:ext cx="1596572" cy="468087"/>
            </a:xfrm>
            <a:prstGeom prst="line">
              <a:avLst/>
            </a:prstGeom>
            <a:ln>
              <a:solidFill>
                <a:schemeClr val="accent2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5" name="ZoneTexte 14"/>
            <p:cNvSpPr txBox="1"/>
            <p:nvPr/>
          </p:nvSpPr>
          <p:spPr>
            <a:xfrm>
              <a:off x="3962095" y="2471841"/>
              <a:ext cx="299601" cy="3462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defTabSz="609585"/>
              <a:r>
                <a:rPr lang="fr-FR" sz="24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D</a:t>
              </a:r>
            </a:p>
          </p:txBody>
        </p:sp>
        <p:sp>
          <p:nvSpPr>
            <p:cNvPr id="16" name="ZoneTexte 15"/>
            <p:cNvSpPr txBox="1"/>
            <p:nvPr/>
          </p:nvSpPr>
          <p:spPr>
            <a:xfrm>
              <a:off x="5307415" y="2047127"/>
              <a:ext cx="271950" cy="3462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defTabSz="609585"/>
              <a:r>
                <a:rPr lang="fr-FR" sz="24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R</a:t>
              </a:r>
            </a:p>
          </p:txBody>
        </p:sp>
      </p:grpSp>
      <p:sp>
        <p:nvSpPr>
          <p:cNvPr id="12" name="ZoneTexte 11"/>
          <p:cNvSpPr txBox="1"/>
          <p:nvPr/>
        </p:nvSpPr>
        <p:spPr>
          <a:xfrm>
            <a:off x="8895657" y="2434556"/>
            <a:ext cx="2451312" cy="37965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609585"/>
            <a:r>
              <a:rPr lang="fr-FR" sz="1867" dirty="0">
                <a:solidFill>
                  <a:srgbClr val="272B58"/>
                </a:solidFill>
                <a:latin typeface="Century Gothic" panose="020B0502020202020204" pitchFamily="34" charset="0"/>
              </a:rPr>
              <a:t>Sérénité, confiance</a:t>
            </a:r>
          </a:p>
        </p:txBody>
      </p:sp>
      <p:sp>
        <p:nvSpPr>
          <p:cNvPr id="8" name="ZoneTexte 7"/>
          <p:cNvSpPr txBox="1"/>
          <p:nvPr/>
        </p:nvSpPr>
        <p:spPr>
          <a:xfrm>
            <a:off x="4888331" y="2433077"/>
            <a:ext cx="1799597" cy="379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defTabSz="609585"/>
            <a:r>
              <a:rPr lang="fr-FR" sz="1867" dirty="0">
                <a:solidFill>
                  <a:srgbClr val="272B58"/>
                </a:solidFill>
                <a:latin typeface="Century Gothic" panose="020B0502020202020204" pitchFamily="34" charset="0"/>
              </a:rPr>
              <a:t>Aucun stress</a:t>
            </a:r>
          </a:p>
        </p:txBody>
      </p:sp>
      <p:grpSp>
        <p:nvGrpSpPr>
          <p:cNvPr id="17" name="Groupe 16"/>
          <p:cNvGrpSpPr/>
          <p:nvPr/>
        </p:nvGrpSpPr>
        <p:grpSpPr>
          <a:xfrm>
            <a:off x="4888331" y="3447330"/>
            <a:ext cx="5165016" cy="917379"/>
            <a:chOff x="3666248" y="2585497"/>
            <a:chExt cx="3873762" cy="688034"/>
          </a:xfrm>
        </p:grpSpPr>
        <p:grpSp>
          <p:nvGrpSpPr>
            <p:cNvPr id="18" name="Groupe 17"/>
            <p:cNvGrpSpPr/>
            <p:nvPr/>
          </p:nvGrpSpPr>
          <p:grpSpPr>
            <a:xfrm>
              <a:off x="5007326" y="2585497"/>
              <a:ext cx="2532684" cy="688034"/>
              <a:chOff x="3696429" y="2585497"/>
              <a:chExt cx="2532684" cy="688034"/>
            </a:xfrm>
          </p:grpSpPr>
          <p:grpSp>
            <p:nvGrpSpPr>
              <p:cNvPr id="20" name="Groupe 19"/>
              <p:cNvGrpSpPr/>
              <p:nvPr/>
            </p:nvGrpSpPr>
            <p:grpSpPr>
              <a:xfrm>
                <a:off x="3696429" y="2585497"/>
                <a:ext cx="1596833" cy="688034"/>
                <a:chOff x="5287709" y="2242291"/>
                <a:chExt cx="1596833" cy="688034"/>
              </a:xfrm>
            </p:grpSpPr>
            <p:sp>
              <p:nvSpPr>
                <p:cNvPr id="22" name="Triangle isocèle 21"/>
                <p:cNvSpPr/>
                <p:nvPr/>
              </p:nvSpPr>
              <p:spPr>
                <a:xfrm>
                  <a:off x="5977704" y="2621897"/>
                  <a:ext cx="362857" cy="308428"/>
                </a:xfrm>
                <a:prstGeom prst="triangle">
                  <a:avLst/>
                </a:prstGeom>
                <a:solidFill>
                  <a:srgbClr val="C5243D"/>
                </a:solidFill>
                <a:ln>
                  <a:noFill/>
                </a:ln>
                <a:effectLst/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 defTabSz="609585"/>
                  <a:endParaRPr lang="fr-FR" sz="2400">
                    <a:solidFill>
                      <a:prstClr val="white"/>
                    </a:solidFill>
                    <a:latin typeface="Calibri"/>
                  </a:endParaRPr>
                </a:p>
              </p:txBody>
            </p:sp>
            <p:cxnSp>
              <p:nvCxnSpPr>
                <p:cNvPr id="23" name="Connecteur droit 22"/>
                <p:cNvCxnSpPr/>
                <p:nvPr/>
              </p:nvCxnSpPr>
              <p:spPr>
                <a:xfrm>
                  <a:off x="5287970" y="2611623"/>
                  <a:ext cx="1596572" cy="0"/>
                </a:xfrm>
                <a:prstGeom prst="line">
                  <a:avLst/>
                </a:prstGeom>
                <a:ln>
                  <a:solidFill>
                    <a:schemeClr val="accent2"/>
                  </a:solidFill>
                </a:ln>
                <a:effectLst/>
              </p:spPr>
              <p:style>
                <a:lnRef idx="2">
                  <a:schemeClr val="accent1"/>
                </a:lnRef>
                <a:fillRef idx="0">
                  <a:schemeClr val="accent1"/>
                </a:fillRef>
                <a:effectRef idx="1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24" name="ZoneTexte 23"/>
                <p:cNvSpPr txBox="1"/>
                <p:nvPr/>
              </p:nvSpPr>
              <p:spPr>
                <a:xfrm>
                  <a:off x="5287709" y="2242291"/>
                  <a:ext cx="299601" cy="346249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pPr defTabSz="609585"/>
                  <a:r>
                    <a:rPr lang="fr-FR" sz="2400" b="1" dirty="0">
                      <a:solidFill>
                        <a:prstClr val="black"/>
                      </a:solidFill>
                      <a:latin typeface="Century Gothic" panose="020B0502020202020204" pitchFamily="34" charset="0"/>
                    </a:rPr>
                    <a:t>D</a:t>
                  </a:r>
                </a:p>
              </p:txBody>
            </p:sp>
            <p:sp>
              <p:nvSpPr>
                <p:cNvPr id="25" name="ZoneTexte 24"/>
                <p:cNvSpPr txBox="1"/>
                <p:nvPr/>
              </p:nvSpPr>
              <p:spPr>
                <a:xfrm>
                  <a:off x="6560675" y="2252565"/>
                  <a:ext cx="271950" cy="346249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pPr defTabSz="609585"/>
                  <a:r>
                    <a:rPr lang="fr-FR" sz="2400" b="1" dirty="0">
                      <a:solidFill>
                        <a:prstClr val="black"/>
                      </a:solidFill>
                      <a:latin typeface="Century Gothic" panose="020B0502020202020204" pitchFamily="34" charset="0"/>
                    </a:rPr>
                    <a:t>R</a:t>
                  </a:r>
                </a:p>
              </p:txBody>
            </p:sp>
          </p:grpSp>
          <p:sp>
            <p:nvSpPr>
              <p:cNvPr id="21" name="ZoneTexte 20"/>
              <p:cNvSpPr txBox="1"/>
              <p:nvPr/>
            </p:nvSpPr>
            <p:spPr>
              <a:xfrm>
                <a:off x="5360846" y="2965103"/>
                <a:ext cx="868267" cy="28474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defTabSz="609585"/>
                <a:r>
                  <a:rPr lang="fr-FR" sz="1867" dirty="0">
                    <a:solidFill>
                      <a:srgbClr val="272B58"/>
                    </a:solidFill>
                    <a:latin typeface="Century Gothic" panose="020B0502020202020204" pitchFamily="34" charset="0"/>
                  </a:rPr>
                  <a:t>Equilibre</a:t>
                </a:r>
              </a:p>
            </p:txBody>
          </p:sp>
        </p:grpSp>
        <p:sp>
          <p:nvSpPr>
            <p:cNvPr id="19" name="ZoneTexte 18"/>
            <p:cNvSpPr txBox="1"/>
            <p:nvPr/>
          </p:nvSpPr>
          <p:spPr>
            <a:xfrm>
              <a:off x="3666248" y="2752002"/>
              <a:ext cx="1349698" cy="50023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 defTabSz="609585"/>
              <a:r>
                <a:rPr lang="fr-FR" sz="1867" dirty="0">
                  <a:solidFill>
                    <a:srgbClr val="272B58"/>
                  </a:solidFill>
                  <a:latin typeface="Century Gothic" panose="020B0502020202020204" pitchFamily="34" charset="0"/>
                </a:rPr>
                <a:t>Situation peu stressante</a:t>
              </a:r>
            </a:p>
          </p:txBody>
        </p:sp>
      </p:grpSp>
      <p:grpSp>
        <p:nvGrpSpPr>
          <p:cNvPr id="29" name="Groupe 28"/>
          <p:cNvGrpSpPr/>
          <p:nvPr/>
        </p:nvGrpSpPr>
        <p:grpSpPr>
          <a:xfrm>
            <a:off x="6687928" y="1607185"/>
            <a:ext cx="2128763" cy="1237736"/>
            <a:chOff x="3831771" y="2746951"/>
            <a:chExt cx="1596572" cy="928302"/>
          </a:xfrm>
        </p:grpSpPr>
        <p:sp>
          <p:nvSpPr>
            <p:cNvPr id="31" name="Triangle isocèle 30"/>
            <p:cNvSpPr/>
            <p:nvPr/>
          </p:nvSpPr>
          <p:spPr>
            <a:xfrm flipH="1">
              <a:off x="4448628" y="3366825"/>
              <a:ext cx="362857" cy="308428"/>
            </a:xfrm>
            <a:prstGeom prst="triangle">
              <a:avLst/>
            </a:prstGeom>
            <a:solidFill>
              <a:srgbClr val="C5243D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09585"/>
              <a:endParaRPr lang="fr-FR" sz="2400">
                <a:solidFill>
                  <a:prstClr val="white"/>
                </a:solidFill>
                <a:latin typeface="Calibri"/>
              </a:endParaRPr>
            </a:p>
          </p:txBody>
        </p:sp>
        <p:cxnSp>
          <p:nvCxnSpPr>
            <p:cNvPr id="32" name="Connecteur droit 31"/>
            <p:cNvCxnSpPr/>
            <p:nvPr/>
          </p:nvCxnSpPr>
          <p:spPr>
            <a:xfrm flipH="1" flipV="1">
              <a:off x="3831771" y="3116283"/>
              <a:ext cx="1596572" cy="468087"/>
            </a:xfrm>
            <a:prstGeom prst="line">
              <a:avLst/>
            </a:prstGeom>
            <a:ln>
              <a:solidFill>
                <a:schemeClr val="accent2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33" name="ZoneTexte 32"/>
            <p:cNvSpPr txBox="1"/>
            <p:nvPr/>
          </p:nvSpPr>
          <p:spPr>
            <a:xfrm>
              <a:off x="3831771" y="2746951"/>
              <a:ext cx="299601" cy="3462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defTabSz="609585"/>
              <a:r>
                <a:rPr lang="fr-FR" sz="24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D</a:t>
              </a:r>
            </a:p>
          </p:txBody>
        </p:sp>
        <p:sp>
          <p:nvSpPr>
            <p:cNvPr id="34" name="ZoneTexte 33"/>
            <p:cNvSpPr txBox="1"/>
            <p:nvPr/>
          </p:nvSpPr>
          <p:spPr>
            <a:xfrm>
              <a:off x="5104215" y="3116283"/>
              <a:ext cx="271950" cy="3462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defTabSz="609585"/>
              <a:r>
                <a:rPr lang="fr-FR" sz="24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R</a:t>
              </a:r>
            </a:p>
          </p:txBody>
        </p:sp>
      </p:grpSp>
      <p:sp>
        <p:nvSpPr>
          <p:cNvPr id="30" name="ZoneTexte 29"/>
          <p:cNvSpPr txBox="1"/>
          <p:nvPr/>
        </p:nvSpPr>
        <p:spPr>
          <a:xfrm>
            <a:off x="8895658" y="5795091"/>
            <a:ext cx="1976823" cy="37965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609585"/>
            <a:r>
              <a:rPr lang="fr-FR" sz="1867" dirty="0">
                <a:solidFill>
                  <a:srgbClr val="272B58"/>
                </a:solidFill>
                <a:latin typeface="Century Gothic" panose="020B0502020202020204" pitchFamily="34" charset="0"/>
              </a:rPr>
              <a:t>Anxiété perçue</a:t>
            </a:r>
          </a:p>
        </p:txBody>
      </p:sp>
      <p:sp>
        <p:nvSpPr>
          <p:cNvPr id="28" name="ZoneTexte 27"/>
          <p:cNvSpPr txBox="1"/>
          <p:nvPr/>
        </p:nvSpPr>
        <p:spPr>
          <a:xfrm>
            <a:off x="4877534" y="5507833"/>
            <a:ext cx="1799597" cy="6669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defTabSz="609585"/>
            <a:r>
              <a:rPr lang="fr-FR" sz="1867" dirty="0">
                <a:solidFill>
                  <a:srgbClr val="272B58"/>
                </a:solidFill>
                <a:latin typeface="Century Gothic" panose="020B0502020202020204" pitchFamily="34" charset="0"/>
              </a:rPr>
              <a:t>Situation très stressante</a:t>
            </a:r>
          </a:p>
        </p:txBody>
      </p:sp>
    </p:spTree>
    <p:extLst>
      <p:ext uri="{BB962C8B-B14F-4D97-AF65-F5344CB8AC3E}">
        <p14:creationId xmlns:p14="http://schemas.microsoft.com/office/powerpoint/2010/main" val="3446363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0"/>
    </mc:Choice>
    <mc:Fallback xmlns="">
      <p:transition spd="slow" advTm="40000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oneTexte 8"/>
          <p:cNvSpPr txBox="1"/>
          <p:nvPr/>
        </p:nvSpPr>
        <p:spPr>
          <a:xfrm>
            <a:off x="2087419" y="0"/>
            <a:ext cx="9317900" cy="8912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defTabSz="609585">
              <a:lnSpc>
                <a:spcPct val="120000"/>
              </a:lnSpc>
              <a:defRPr/>
            </a:pPr>
            <a:r>
              <a:rPr lang="fr-FR" sz="4800" b="1" dirty="0">
                <a:solidFill>
                  <a:srgbClr val="C5243D"/>
                </a:solidFill>
                <a:latin typeface="Century Gothic" panose="020B0502020202020204" pitchFamily="34" charset="0"/>
                <a:cs typeface="Arial Black"/>
              </a:rPr>
              <a:t>GESTION DE L’ACTIVATION</a:t>
            </a:r>
          </a:p>
        </p:txBody>
      </p:sp>
      <p:sp>
        <p:nvSpPr>
          <p:cNvPr id="10" name="ZoneTexte 9"/>
          <p:cNvSpPr txBox="1"/>
          <p:nvPr/>
        </p:nvSpPr>
        <p:spPr>
          <a:xfrm>
            <a:off x="4239874" y="771815"/>
            <a:ext cx="7165447" cy="4930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defTabSz="609585">
              <a:lnSpc>
                <a:spcPct val="120000"/>
              </a:lnSpc>
              <a:defRPr/>
            </a:pPr>
            <a:r>
              <a:rPr lang="fr-FR" sz="2400" dirty="0">
                <a:solidFill>
                  <a:srgbClr val="272B58"/>
                </a:solidFill>
                <a:latin typeface="Century Gothic" panose="020B0502020202020204" pitchFamily="34" charset="0"/>
                <a:cs typeface="Arial Bold"/>
              </a:rPr>
              <a:t>Stress </a:t>
            </a:r>
            <a:r>
              <a:rPr lang="fr-FR" sz="2400" i="1" dirty="0">
                <a:solidFill>
                  <a:srgbClr val="272B58"/>
                </a:solidFill>
                <a:latin typeface="Century Gothic" panose="020B0502020202020204" pitchFamily="34" charset="0"/>
                <a:cs typeface="Arial Bold"/>
              </a:rPr>
              <a:t>vs</a:t>
            </a:r>
            <a:r>
              <a:rPr lang="fr-FR" sz="2400" dirty="0">
                <a:solidFill>
                  <a:srgbClr val="272B58"/>
                </a:solidFill>
                <a:latin typeface="Century Gothic" panose="020B0502020202020204" pitchFamily="34" charset="0"/>
                <a:cs typeface="Arial Bold"/>
              </a:rPr>
              <a:t> Anxiété</a:t>
            </a:r>
          </a:p>
        </p:txBody>
      </p:sp>
      <p:graphicFrame>
        <p:nvGraphicFramePr>
          <p:cNvPr id="5" name="Tableau 4"/>
          <p:cNvGraphicFramePr>
            <a:graphicFrameLocks noGrp="1"/>
          </p:cNvGraphicFramePr>
          <p:nvPr/>
        </p:nvGraphicFramePr>
        <p:xfrm>
          <a:off x="375485" y="1693949"/>
          <a:ext cx="7682540" cy="4429945"/>
        </p:xfrm>
        <a:graphic>
          <a:graphicData uri="http://schemas.openxmlformats.org/drawingml/2006/table">
            <a:tbl>
              <a:tblPr firstRow="1">
                <a:tableStyleId>{21E4AEA4-8DFA-4A89-87EB-49C32662AFE0}</a:tableStyleId>
              </a:tblPr>
              <a:tblGrid>
                <a:gridCol w="3588467">
                  <a:extLst>
                    <a:ext uri="{9D8B030D-6E8A-4147-A177-3AD203B41FA5}">
                      <a16:colId xmlns:a16="http://schemas.microsoft.com/office/drawing/2014/main" val="586196459"/>
                    </a:ext>
                  </a:extLst>
                </a:gridCol>
                <a:gridCol w="4094073">
                  <a:extLst>
                    <a:ext uri="{9D8B030D-6E8A-4147-A177-3AD203B41FA5}">
                      <a16:colId xmlns:a16="http://schemas.microsoft.com/office/drawing/2014/main" val="2927872739"/>
                    </a:ext>
                  </a:extLst>
                </a:gridCol>
              </a:tblGrid>
              <a:tr h="692517">
                <a:tc>
                  <a:txBody>
                    <a:bodyPr/>
                    <a:lstStyle/>
                    <a:p>
                      <a:pPr algn="ctr"/>
                      <a:r>
                        <a:rPr lang="fr-FR" sz="1900" dirty="0">
                          <a:solidFill>
                            <a:schemeClr val="bg1">
                              <a:lumMod val="85000"/>
                            </a:schemeClr>
                          </a:solidFill>
                          <a:latin typeface="Century Gothic" panose="020B0502020202020204" pitchFamily="34" charset="0"/>
                        </a:rPr>
                        <a:t>Stress</a:t>
                      </a:r>
                    </a:p>
                  </a:txBody>
                  <a:tcPr marL="121920" marR="121920" marT="60960" marB="6096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1D276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900" dirty="0">
                          <a:solidFill>
                            <a:schemeClr val="bg1"/>
                          </a:solidFill>
                          <a:latin typeface="Century Gothic" panose="020B0502020202020204" pitchFamily="34" charset="0"/>
                        </a:rPr>
                        <a:t>Anxiété somatique</a:t>
                      </a:r>
                    </a:p>
                  </a:txBody>
                  <a:tcPr marL="121920" marR="121920" marT="60960" marB="60960" anchor="ctr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1D276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94452127"/>
                  </a:ext>
                </a:extLst>
              </a:tr>
              <a:tr h="2322239">
                <a:tc>
                  <a:txBody>
                    <a:bodyPr/>
                    <a:lstStyle/>
                    <a:p>
                      <a:r>
                        <a:rPr lang="fr-FR" sz="1600" dirty="0">
                          <a:solidFill>
                            <a:schemeClr val="bg1">
                              <a:lumMod val="85000"/>
                            </a:schemeClr>
                          </a:solidFill>
                          <a:latin typeface="Century Gothic" panose="020B0502020202020204" pitchFamily="34" charset="0"/>
                        </a:rPr>
                        <a:t>Se rapporte à un processus</a:t>
                      </a:r>
                      <a:r>
                        <a:rPr lang="fr-FR" sz="1600" baseline="0" dirty="0">
                          <a:solidFill>
                            <a:schemeClr val="bg1">
                              <a:lumMod val="85000"/>
                            </a:schemeClr>
                          </a:solidFill>
                          <a:latin typeface="Century Gothic" panose="020B0502020202020204" pitchFamily="34" charset="0"/>
                        </a:rPr>
                        <a:t> psychobiologique complexe constitué de trois éléments : les « </a:t>
                      </a:r>
                      <a:r>
                        <a:rPr lang="fr-FR" sz="1600" baseline="0" dirty="0" err="1">
                          <a:solidFill>
                            <a:schemeClr val="bg1">
                              <a:lumMod val="85000"/>
                            </a:schemeClr>
                          </a:solidFill>
                          <a:latin typeface="Century Gothic" panose="020B0502020202020204" pitchFamily="34" charset="0"/>
                        </a:rPr>
                        <a:t>stresseurs</a:t>
                      </a:r>
                      <a:r>
                        <a:rPr lang="fr-FR" sz="1600" baseline="0" dirty="0">
                          <a:solidFill>
                            <a:schemeClr val="bg1">
                              <a:lumMod val="85000"/>
                            </a:schemeClr>
                          </a:solidFill>
                          <a:latin typeface="Century Gothic" panose="020B0502020202020204" pitchFamily="34" charset="0"/>
                        </a:rPr>
                        <a:t> », les perceptions ou évaluations du </a:t>
                      </a:r>
                      <a:r>
                        <a:rPr lang="fr-FR" sz="1600" b="1" baseline="0" dirty="0">
                          <a:solidFill>
                            <a:schemeClr val="bg1">
                              <a:lumMod val="85000"/>
                            </a:schemeClr>
                          </a:solidFill>
                          <a:latin typeface="Century Gothic" panose="020B0502020202020204" pitchFamily="34" charset="0"/>
                        </a:rPr>
                        <a:t>danger</a:t>
                      </a:r>
                      <a:r>
                        <a:rPr lang="fr-FR" sz="1600" baseline="0" dirty="0">
                          <a:solidFill>
                            <a:schemeClr val="bg1">
                              <a:lumMod val="85000"/>
                            </a:schemeClr>
                          </a:solidFill>
                          <a:latin typeface="Century Gothic" panose="020B0502020202020204" pitchFamily="34" charset="0"/>
                        </a:rPr>
                        <a:t> (menace), et les </a:t>
                      </a:r>
                      <a:r>
                        <a:rPr lang="fr-FR" sz="1600" b="1" baseline="0" dirty="0">
                          <a:solidFill>
                            <a:schemeClr val="bg1">
                              <a:lumMod val="85000"/>
                            </a:schemeClr>
                          </a:solidFill>
                          <a:latin typeface="Century Gothic" panose="020B0502020202020204" pitchFamily="34" charset="0"/>
                        </a:rPr>
                        <a:t>réactions</a:t>
                      </a:r>
                      <a:r>
                        <a:rPr lang="fr-FR" sz="1600" baseline="0" dirty="0">
                          <a:solidFill>
                            <a:schemeClr val="bg1">
                              <a:lumMod val="85000"/>
                            </a:schemeClr>
                          </a:solidFill>
                          <a:latin typeface="Century Gothic" panose="020B0502020202020204" pitchFamily="34" charset="0"/>
                        </a:rPr>
                        <a:t> émotionnelles (</a:t>
                      </a:r>
                      <a:r>
                        <a:rPr lang="fr-FR" sz="1600" baseline="0" dirty="0" err="1">
                          <a:solidFill>
                            <a:schemeClr val="bg1">
                              <a:lumMod val="85000"/>
                            </a:schemeClr>
                          </a:solidFill>
                          <a:latin typeface="Century Gothic" panose="020B0502020202020204" pitchFamily="34" charset="0"/>
                        </a:rPr>
                        <a:t>Spielberger</a:t>
                      </a:r>
                      <a:r>
                        <a:rPr lang="fr-FR" sz="1600" baseline="0" dirty="0">
                          <a:solidFill>
                            <a:schemeClr val="bg1">
                              <a:lumMod val="85000"/>
                            </a:schemeClr>
                          </a:solidFill>
                          <a:latin typeface="Century Gothic" panose="020B0502020202020204" pitchFamily="34" charset="0"/>
                        </a:rPr>
                        <a:t>, 1989)</a:t>
                      </a:r>
                      <a:endParaRPr lang="fr-FR" sz="1600" dirty="0">
                        <a:solidFill>
                          <a:schemeClr val="bg1">
                            <a:lumMod val="85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121920" marR="121920" marT="60960" marB="6096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kumimoji="0" lang="fr-FR" sz="1600" b="0" i="0" u="none" strike="noStrike" kern="1200" cap="none" spc="0" normalizeH="0" noProof="0" dirty="0">
                          <a:ln>
                            <a:noFill/>
                          </a:ln>
                          <a:solidFill>
                            <a:srgbClr val="1D2763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Composante </a:t>
                      </a:r>
                      <a:r>
                        <a:rPr kumimoji="0" lang="fr-FR" sz="1600" b="1" i="0" u="none" strike="noStrike" kern="1200" cap="none" spc="0" normalizeH="0" noProof="0" dirty="0">
                          <a:ln>
                            <a:noFill/>
                          </a:ln>
                          <a:solidFill>
                            <a:srgbClr val="1D2763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physiologique</a:t>
                      </a:r>
                      <a:r>
                        <a:rPr kumimoji="0" lang="fr-FR" sz="1600" b="0" i="0" u="none" strike="noStrike" kern="1200" cap="none" spc="0" normalizeH="0" noProof="0" dirty="0">
                          <a:ln>
                            <a:noFill/>
                          </a:ln>
                          <a:solidFill>
                            <a:srgbClr val="1D2763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 ou affective de l’anxiété qui est directement reliée à la notion d’</a:t>
                      </a:r>
                      <a:r>
                        <a:rPr kumimoji="0" lang="fr-FR" sz="1600" b="1" i="0" u="none" strike="noStrike" kern="1200" cap="none" spc="0" normalizeH="0" noProof="0" dirty="0">
                          <a:ln>
                            <a:noFill/>
                          </a:ln>
                          <a:solidFill>
                            <a:srgbClr val="1D2763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activation</a:t>
                      </a:r>
                      <a:r>
                        <a:rPr kumimoji="0" lang="fr-FR" sz="1600" b="0" i="0" u="none" strike="noStrike" kern="1200" cap="none" spc="0" normalizeH="0" noProof="0" dirty="0">
                          <a:ln>
                            <a:noFill/>
                          </a:ln>
                          <a:solidFill>
                            <a:srgbClr val="1D2763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 physiologique, réaction végétative (Burton, 1990)</a:t>
                      </a:r>
                      <a:endParaRPr lang="fr-FR" sz="1600" dirty="0">
                        <a:solidFill>
                          <a:srgbClr val="1D2763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121920" marR="121920" marT="60960" marB="60960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61115225"/>
                  </a:ext>
                </a:extLst>
              </a:tr>
              <a:tr h="1415189">
                <a:tc>
                  <a:txBody>
                    <a:bodyPr/>
                    <a:lstStyle/>
                    <a:p>
                      <a:r>
                        <a:rPr lang="fr-FR" sz="1600" dirty="0">
                          <a:solidFill>
                            <a:schemeClr val="bg1">
                              <a:lumMod val="85000"/>
                            </a:schemeClr>
                          </a:solidFill>
                          <a:latin typeface="Century Gothic" panose="020B0502020202020204" pitchFamily="34" charset="0"/>
                        </a:rPr>
                        <a:t>Processus dynamique qui produit de l’anxiété, lorsque la situation est perçue comme menaçante (</a:t>
                      </a:r>
                      <a:r>
                        <a:rPr lang="fr-FR" sz="1600" dirty="0" err="1">
                          <a:solidFill>
                            <a:schemeClr val="bg1">
                              <a:lumMod val="85000"/>
                            </a:schemeClr>
                          </a:solidFill>
                          <a:latin typeface="Century Gothic" panose="020B0502020202020204" pitchFamily="34" charset="0"/>
                        </a:rPr>
                        <a:t>Lazarus</a:t>
                      </a:r>
                      <a:r>
                        <a:rPr lang="fr-FR" sz="1600" baseline="0" dirty="0">
                          <a:solidFill>
                            <a:schemeClr val="bg1">
                              <a:lumMod val="85000"/>
                            </a:schemeClr>
                          </a:solidFill>
                          <a:latin typeface="Century Gothic" panose="020B0502020202020204" pitchFamily="34" charset="0"/>
                        </a:rPr>
                        <a:t> et </a:t>
                      </a:r>
                      <a:r>
                        <a:rPr lang="fr-FR" sz="1600" baseline="0" dirty="0" err="1">
                          <a:solidFill>
                            <a:schemeClr val="bg1">
                              <a:lumMod val="85000"/>
                            </a:schemeClr>
                          </a:solidFill>
                          <a:latin typeface="Century Gothic" panose="020B0502020202020204" pitchFamily="34" charset="0"/>
                        </a:rPr>
                        <a:t>Folkman</a:t>
                      </a:r>
                      <a:r>
                        <a:rPr lang="fr-FR" sz="1600" baseline="0" dirty="0">
                          <a:solidFill>
                            <a:schemeClr val="bg1">
                              <a:lumMod val="85000"/>
                            </a:schemeClr>
                          </a:solidFill>
                          <a:latin typeface="Century Gothic" panose="020B0502020202020204" pitchFamily="34" charset="0"/>
                        </a:rPr>
                        <a:t>, 1984)</a:t>
                      </a:r>
                      <a:endParaRPr lang="fr-FR" sz="1600" dirty="0">
                        <a:solidFill>
                          <a:schemeClr val="bg1">
                            <a:lumMod val="85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121920" marR="121920" marT="60960" marB="6096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fr-FR" sz="1600" dirty="0">
                          <a:solidFill>
                            <a:srgbClr val="C5243D"/>
                          </a:solidFill>
                          <a:latin typeface="Century Gothic" panose="020B0502020202020204" pitchFamily="34" charset="0"/>
                        </a:rPr>
                        <a:t>Un niveau « moyen » d’activation semble optimal pour la performance, mais dépend des sports</a:t>
                      </a:r>
                    </a:p>
                  </a:txBody>
                  <a:tcPr marL="121920" marR="121920" marT="60960" marB="6096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5373355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914016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0"/>
    </mc:Choice>
    <mc:Fallback xmlns="">
      <p:transition spd="slow" advTm="40000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oneTexte 8"/>
          <p:cNvSpPr txBox="1"/>
          <p:nvPr/>
        </p:nvSpPr>
        <p:spPr>
          <a:xfrm>
            <a:off x="2087419" y="0"/>
            <a:ext cx="9317900" cy="8912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defTabSz="609585">
              <a:lnSpc>
                <a:spcPct val="120000"/>
              </a:lnSpc>
              <a:defRPr/>
            </a:pPr>
            <a:r>
              <a:rPr lang="fr-FR" sz="4800" b="1" dirty="0">
                <a:solidFill>
                  <a:srgbClr val="C5243D"/>
                </a:solidFill>
                <a:latin typeface="Century Gothic" panose="020B0502020202020204" pitchFamily="34" charset="0"/>
                <a:cs typeface="Arial Black"/>
              </a:rPr>
              <a:t>GESTION DE L’ACTIVATION</a:t>
            </a:r>
          </a:p>
        </p:txBody>
      </p:sp>
      <p:sp>
        <p:nvSpPr>
          <p:cNvPr id="10" name="ZoneTexte 9"/>
          <p:cNvSpPr txBox="1"/>
          <p:nvPr/>
        </p:nvSpPr>
        <p:spPr>
          <a:xfrm>
            <a:off x="4239874" y="771815"/>
            <a:ext cx="7165447" cy="4930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defTabSz="609585">
              <a:lnSpc>
                <a:spcPct val="120000"/>
              </a:lnSpc>
              <a:defRPr/>
            </a:pPr>
            <a:r>
              <a:rPr lang="fr-FR" sz="2400" dirty="0">
                <a:solidFill>
                  <a:srgbClr val="272B58"/>
                </a:solidFill>
                <a:latin typeface="Century Gothic" panose="020B0502020202020204" pitchFamily="34" charset="0"/>
                <a:cs typeface="Arial Bold"/>
              </a:rPr>
              <a:t>Stress </a:t>
            </a:r>
            <a:r>
              <a:rPr lang="fr-FR" sz="2400" i="1" dirty="0">
                <a:solidFill>
                  <a:srgbClr val="272B58"/>
                </a:solidFill>
                <a:latin typeface="Century Gothic" panose="020B0502020202020204" pitchFamily="34" charset="0"/>
                <a:cs typeface="Arial Bold"/>
              </a:rPr>
              <a:t>vs</a:t>
            </a:r>
            <a:r>
              <a:rPr lang="fr-FR" sz="2400" dirty="0">
                <a:solidFill>
                  <a:srgbClr val="272B58"/>
                </a:solidFill>
                <a:latin typeface="Century Gothic" panose="020B0502020202020204" pitchFamily="34" charset="0"/>
                <a:cs typeface="Arial Bold"/>
              </a:rPr>
              <a:t> Anxiété</a:t>
            </a:r>
          </a:p>
        </p:txBody>
      </p:sp>
      <p:graphicFrame>
        <p:nvGraphicFramePr>
          <p:cNvPr id="5" name="Tableau 4"/>
          <p:cNvGraphicFramePr>
            <a:graphicFrameLocks noGrp="1"/>
          </p:cNvGraphicFramePr>
          <p:nvPr/>
        </p:nvGraphicFramePr>
        <p:xfrm>
          <a:off x="375485" y="1693949"/>
          <a:ext cx="11441033" cy="4429945"/>
        </p:xfrm>
        <a:graphic>
          <a:graphicData uri="http://schemas.openxmlformats.org/drawingml/2006/table">
            <a:tbl>
              <a:tblPr firstRow="1">
                <a:tableStyleId>{21E4AEA4-8DFA-4A89-87EB-49C32662AFE0}</a:tableStyleId>
              </a:tblPr>
              <a:tblGrid>
                <a:gridCol w="3588467">
                  <a:extLst>
                    <a:ext uri="{9D8B030D-6E8A-4147-A177-3AD203B41FA5}">
                      <a16:colId xmlns:a16="http://schemas.microsoft.com/office/drawing/2014/main" val="586196459"/>
                    </a:ext>
                  </a:extLst>
                </a:gridCol>
                <a:gridCol w="4094073">
                  <a:extLst>
                    <a:ext uri="{9D8B030D-6E8A-4147-A177-3AD203B41FA5}">
                      <a16:colId xmlns:a16="http://schemas.microsoft.com/office/drawing/2014/main" val="2927872739"/>
                    </a:ext>
                  </a:extLst>
                </a:gridCol>
                <a:gridCol w="3758493">
                  <a:extLst>
                    <a:ext uri="{9D8B030D-6E8A-4147-A177-3AD203B41FA5}">
                      <a16:colId xmlns:a16="http://schemas.microsoft.com/office/drawing/2014/main" val="3638115427"/>
                    </a:ext>
                  </a:extLst>
                </a:gridCol>
              </a:tblGrid>
              <a:tr h="692517">
                <a:tc>
                  <a:txBody>
                    <a:bodyPr/>
                    <a:lstStyle/>
                    <a:p>
                      <a:pPr algn="ctr"/>
                      <a:r>
                        <a:rPr lang="fr-FR" sz="1900" dirty="0">
                          <a:solidFill>
                            <a:schemeClr val="bg1">
                              <a:lumMod val="85000"/>
                            </a:schemeClr>
                          </a:solidFill>
                          <a:latin typeface="Century Gothic" panose="020B0502020202020204" pitchFamily="34" charset="0"/>
                        </a:rPr>
                        <a:t>Stress</a:t>
                      </a:r>
                    </a:p>
                  </a:txBody>
                  <a:tcPr marL="121920" marR="121920" marT="60960" marB="6096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1D276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900" dirty="0">
                          <a:solidFill>
                            <a:schemeClr val="bg1">
                              <a:lumMod val="85000"/>
                            </a:schemeClr>
                          </a:solidFill>
                          <a:latin typeface="Century Gothic" panose="020B0502020202020204" pitchFamily="34" charset="0"/>
                        </a:rPr>
                        <a:t>Anxiété somatique</a:t>
                      </a:r>
                    </a:p>
                  </a:txBody>
                  <a:tcPr marL="121920" marR="121920" marT="60960" marB="60960" anchor="ctr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1D276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900" dirty="0">
                          <a:solidFill>
                            <a:schemeClr val="bg1"/>
                          </a:solidFill>
                          <a:latin typeface="Century Gothic" panose="020B0502020202020204" pitchFamily="34" charset="0"/>
                        </a:rPr>
                        <a:t>Anxiété</a:t>
                      </a:r>
                      <a:r>
                        <a:rPr lang="fr-FR" sz="1900" baseline="0" dirty="0">
                          <a:solidFill>
                            <a:schemeClr val="bg1"/>
                          </a:solidFill>
                          <a:latin typeface="Century Gothic" panose="020B0502020202020204" pitchFamily="34" charset="0"/>
                        </a:rPr>
                        <a:t> cognitive</a:t>
                      </a:r>
                      <a:endParaRPr lang="fr-FR" sz="1900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121920" marR="121920" marT="60960" marB="60960" anchor="ctr"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1D276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94452127"/>
                  </a:ext>
                </a:extLst>
              </a:tr>
              <a:tr h="2322239">
                <a:tc>
                  <a:txBody>
                    <a:bodyPr/>
                    <a:lstStyle/>
                    <a:p>
                      <a:r>
                        <a:rPr lang="fr-FR" sz="1600" dirty="0">
                          <a:solidFill>
                            <a:schemeClr val="bg1">
                              <a:lumMod val="85000"/>
                            </a:schemeClr>
                          </a:solidFill>
                          <a:latin typeface="Century Gothic" panose="020B0502020202020204" pitchFamily="34" charset="0"/>
                        </a:rPr>
                        <a:t>Se rapporte à un processus</a:t>
                      </a:r>
                      <a:r>
                        <a:rPr lang="fr-FR" sz="1600" baseline="0" dirty="0">
                          <a:solidFill>
                            <a:schemeClr val="bg1">
                              <a:lumMod val="85000"/>
                            </a:schemeClr>
                          </a:solidFill>
                          <a:latin typeface="Century Gothic" panose="020B0502020202020204" pitchFamily="34" charset="0"/>
                        </a:rPr>
                        <a:t> psychobiologique complexe constitué de trois éléments : les « </a:t>
                      </a:r>
                      <a:r>
                        <a:rPr lang="fr-FR" sz="1600" baseline="0" dirty="0" err="1">
                          <a:solidFill>
                            <a:schemeClr val="bg1">
                              <a:lumMod val="85000"/>
                            </a:schemeClr>
                          </a:solidFill>
                          <a:latin typeface="Century Gothic" panose="020B0502020202020204" pitchFamily="34" charset="0"/>
                        </a:rPr>
                        <a:t>stresseurs</a:t>
                      </a:r>
                      <a:r>
                        <a:rPr lang="fr-FR" sz="1600" baseline="0" dirty="0">
                          <a:solidFill>
                            <a:schemeClr val="bg1">
                              <a:lumMod val="85000"/>
                            </a:schemeClr>
                          </a:solidFill>
                          <a:latin typeface="Century Gothic" panose="020B0502020202020204" pitchFamily="34" charset="0"/>
                        </a:rPr>
                        <a:t> », les perceptions ou évaluations du </a:t>
                      </a:r>
                      <a:r>
                        <a:rPr lang="fr-FR" sz="1600" b="1" baseline="0" dirty="0">
                          <a:solidFill>
                            <a:schemeClr val="bg1">
                              <a:lumMod val="85000"/>
                            </a:schemeClr>
                          </a:solidFill>
                          <a:latin typeface="Century Gothic" panose="020B0502020202020204" pitchFamily="34" charset="0"/>
                        </a:rPr>
                        <a:t>danger</a:t>
                      </a:r>
                      <a:r>
                        <a:rPr lang="fr-FR" sz="1600" baseline="0" dirty="0">
                          <a:solidFill>
                            <a:schemeClr val="bg1">
                              <a:lumMod val="85000"/>
                            </a:schemeClr>
                          </a:solidFill>
                          <a:latin typeface="Century Gothic" panose="020B0502020202020204" pitchFamily="34" charset="0"/>
                        </a:rPr>
                        <a:t> (menace), et les </a:t>
                      </a:r>
                      <a:r>
                        <a:rPr lang="fr-FR" sz="1600" b="1" baseline="0" dirty="0">
                          <a:solidFill>
                            <a:schemeClr val="bg1">
                              <a:lumMod val="85000"/>
                            </a:schemeClr>
                          </a:solidFill>
                          <a:latin typeface="Century Gothic" panose="020B0502020202020204" pitchFamily="34" charset="0"/>
                        </a:rPr>
                        <a:t>réactions</a:t>
                      </a:r>
                      <a:r>
                        <a:rPr lang="fr-FR" sz="1600" baseline="0" dirty="0">
                          <a:solidFill>
                            <a:schemeClr val="bg1">
                              <a:lumMod val="85000"/>
                            </a:schemeClr>
                          </a:solidFill>
                          <a:latin typeface="Century Gothic" panose="020B0502020202020204" pitchFamily="34" charset="0"/>
                        </a:rPr>
                        <a:t> émotionnelles (</a:t>
                      </a:r>
                      <a:r>
                        <a:rPr lang="fr-FR" sz="1600" baseline="0" dirty="0" err="1">
                          <a:solidFill>
                            <a:schemeClr val="bg1">
                              <a:lumMod val="85000"/>
                            </a:schemeClr>
                          </a:solidFill>
                          <a:latin typeface="Century Gothic" panose="020B0502020202020204" pitchFamily="34" charset="0"/>
                        </a:rPr>
                        <a:t>Spielberger</a:t>
                      </a:r>
                      <a:r>
                        <a:rPr lang="fr-FR" sz="1600" baseline="0" dirty="0">
                          <a:solidFill>
                            <a:schemeClr val="bg1">
                              <a:lumMod val="85000"/>
                            </a:schemeClr>
                          </a:solidFill>
                          <a:latin typeface="Century Gothic" panose="020B0502020202020204" pitchFamily="34" charset="0"/>
                        </a:rPr>
                        <a:t>, 1989)</a:t>
                      </a:r>
                      <a:endParaRPr lang="fr-FR" sz="1600" dirty="0">
                        <a:solidFill>
                          <a:schemeClr val="bg1">
                            <a:lumMod val="85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121920" marR="121920" marT="60960" marB="6096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kumimoji="0" lang="fr-FR" sz="1600" b="0" i="0" u="none" strike="noStrike" kern="1200" cap="none" spc="0" normalizeH="0" noProof="0" dirty="0">
                          <a:ln>
                            <a:noFill/>
                          </a:ln>
                          <a:solidFill>
                            <a:schemeClr val="bg1">
                              <a:lumMod val="85000"/>
                            </a:schemeClr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Composante </a:t>
                      </a:r>
                      <a:r>
                        <a:rPr kumimoji="0" lang="fr-FR" sz="1600" b="1" i="0" u="none" strike="noStrike" kern="1200" cap="none" spc="0" normalizeH="0" noProof="0" dirty="0">
                          <a:ln>
                            <a:noFill/>
                          </a:ln>
                          <a:solidFill>
                            <a:schemeClr val="bg1">
                              <a:lumMod val="85000"/>
                            </a:schemeClr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physiologique</a:t>
                      </a:r>
                      <a:r>
                        <a:rPr kumimoji="0" lang="fr-FR" sz="1600" b="0" i="0" u="none" strike="noStrike" kern="1200" cap="none" spc="0" normalizeH="0" noProof="0" dirty="0">
                          <a:ln>
                            <a:noFill/>
                          </a:ln>
                          <a:solidFill>
                            <a:schemeClr val="bg1">
                              <a:lumMod val="85000"/>
                            </a:schemeClr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 ou affective de l’anxiété qui est directement reliée à la notion d’</a:t>
                      </a:r>
                      <a:r>
                        <a:rPr kumimoji="0" lang="fr-FR" sz="1600" b="1" i="0" u="none" strike="noStrike" kern="1200" cap="none" spc="0" normalizeH="0" noProof="0" dirty="0">
                          <a:ln>
                            <a:noFill/>
                          </a:ln>
                          <a:solidFill>
                            <a:schemeClr val="bg1">
                              <a:lumMod val="85000"/>
                            </a:schemeClr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activation</a:t>
                      </a:r>
                      <a:r>
                        <a:rPr kumimoji="0" lang="fr-FR" sz="1600" b="0" i="0" u="none" strike="noStrike" kern="1200" cap="none" spc="0" normalizeH="0" noProof="0" dirty="0">
                          <a:ln>
                            <a:noFill/>
                          </a:ln>
                          <a:solidFill>
                            <a:schemeClr val="bg1">
                              <a:lumMod val="85000"/>
                            </a:schemeClr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 physiologique, réaction végétative (Burton, 1990)</a:t>
                      </a:r>
                      <a:endParaRPr lang="fr-FR" sz="1600" dirty="0">
                        <a:solidFill>
                          <a:schemeClr val="bg1">
                            <a:lumMod val="85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121920" marR="121920" marT="60960" marB="60960"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-152370" algn="l" defTabSz="60958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FR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2C2F65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Composante </a:t>
                      </a:r>
                      <a:r>
                        <a:rPr kumimoji="0" lang="fr-FR" sz="16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2C2F65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mentale</a:t>
                      </a:r>
                      <a:r>
                        <a:rPr kumimoji="0" lang="fr-FR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2C2F65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 de l’anxiété causée par des expectations négatives de succès, par une </a:t>
                      </a:r>
                      <a:r>
                        <a:rPr kumimoji="0" lang="fr-FR" sz="16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2C2F65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auto-évaluation négative</a:t>
                      </a:r>
                      <a:r>
                        <a:rPr kumimoji="0" lang="fr-FR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2C2F65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, ou par une </a:t>
                      </a:r>
                      <a:r>
                        <a:rPr kumimoji="0" lang="fr-FR" sz="16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2C2F65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attention perturbée </a:t>
                      </a:r>
                      <a:r>
                        <a:rPr kumimoji="0" lang="fr-FR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2C2F65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(Burton, 1990)</a:t>
                      </a:r>
                    </a:p>
                  </a:txBody>
                  <a:tcPr marL="121920" marR="121920" marT="60960" marB="60960"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61115225"/>
                  </a:ext>
                </a:extLst>
              </a:tr>
              <a:tr h="1415189">
                <a:tc>
                  <a:txBody>
                    <a:bodyPr/>
                    <a:lstStyle/>
                    <a:p>
                      <a:r>
                        <a:rPr lang="fr-FR" sz="1600" dirty="0">
                          <a:solidFill>
                            <a:schemeClr val="bg1">
                              <a:lumMod val="85000"/>
                            </a:schemeClr>
                          </a:solidFill>
                          <a:latin typeface="Century Gothic" panose="020B0502020202020204" pitchFamily="34" charset="0"/>
                        </a:rPr>
                        <a:t>Processus dynamique qui produit de l’anxiété, lorsque la situation est perçue comme menaçante (</a:t>
                      </a:r>
                      <a:r>
                        <a:rPr lang="fr-FR" sz="1600" dirty="0" err="1">
                          <a:solidFill>
                            <a:schemeClr val="bg1">
                              <a:lumMod val="85000"/>
                            </a:schemeClr>
                          </a:solidFill>
                          <a:latin typeface="Century Gothic" panose="020B0502020202020204" pitchFamily="34" charset="0"/>
                        </a:rPr>
                        <a:t>Lazarus</a:t>
                      </a:r>
                      <a:r>
                        <a:rPr lang="fr-FR" sz="1600" baseline="0" dirty="0">
                          <a:solidFill>
                            <a:schemeClr val="bg1">
                              <a:lumMod val="85000"/>
                            </a:schemeClr>
                          </a:solidFill>
                          <a:latin typeface="Century Gothic" panose="020B0502020202020204" pitchFamily="34" charset="0"/>
                        </a:rPr>
                        <a:t> et </a:t>
                      </a:r>
                      <a:r>
                        <a:rPr lang="fr-FR" sz="1600" baseline="0" dirty="0" err="1">
                          <a:solidFill>
                            <a:schemeClr val="bg1">
                              <a:lumMod val="85000"/>
                            </a:schemeClr>
                          </a:solidFill>
                          <a:latin typeface="Century Gothic" panose="020B0502020202020204" pitchFamily="34" charset="0"/>
                        </a:rPr>
                        <a:t>Folkman</a:t>
                      </a:r>
                      <a:r>
                        <a:rPr lang="fr-FR" sz="1600" baseline="0" dirty="0">
                          <a:solidFill>
                            <a:schemeClr val="bg1">
                              <a:lumMod val="85000"/>
                            </a:schemeClr>
                          </a:solidFill>
                          <a:latin typeface="Century Gothic" panose="020B0502020202020204" pitchFamily="34" charset="0"/>
                        </a:rPr>
                        <a:t>, 1984)</a:t>
                      </a:r>
                      <a:endParaRPr lang="fr-FR" sz="1600" dirty="0">
                        <a:solidFill>
                          <a:schemeClr val="bg1">
                            <a:lumMod val="85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121920" marR="121920" marT="60960" marB="6096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fr-FR" sz="1600" dirty="0">
                          <a:solidFill>
                            <a:schemeClr val="bg1">
                              <a:lumMod val="85000"/>
                            </a:schemeClr>
                          </a:solidFill>
                          <a:latin typeface="Century Gothic" panose="020B0502020202020204" pitchFamily="34" charset="0"/>
                        </a:rPr>
                        <a:t>Un niveau « moyen » d’activation semble optimal pour la performance, mais dépend des sports</a:t>
                      </a:r>
                    </a:p>
                  </a:txBody>
                  <a:tcPr marL="121920" marR="121920" marT="60960" marB="6096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-152370" algn="l" defTabSz="60958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FR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C5243D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Un </a:t>
                      </a:r>
                      <a:r>
                        <a:rPr lang="fr-FR" sz="1600" dirty="0">
                          <a:solidFill>
                            <a:srgbClr val="C5243D"/>
                          </a:solidFill>
                          <a:latin typeface="Century Gothic" panose="020B0502020202020204" pitchFamily="34" charset="0"/>
                        </a:rPr>
                        <a:t>niveau faible est optimal pour la performance</a:t>
                      </a:r>
                      <a:endParaRPr kumimoji="0" lang="fr-FR" sz="16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C5243D"/>
                        </a:solidFill>
                        <a:effectLst/>
                        <a:uLnTx/>
                        <a:uFillTx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marL="121920" marR="121920" marT="60960" marB="60960"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5373355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984153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0"/>
    </mc:Choice>
    <mc:Fallback xmlns="">
      <p:transition spd="slow" advTm="40000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oneTexte 8"/>
          <p:cNvSpPr txBox="1"/>
          <p:nvPr/>
        </p:nvSpPr>
        <p:spPr>
          <a:xfrm>
            <a:off x="2087419" y="0"/>
            <a:ext cx="9317900" cy="8912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defTabSz="609585">
              <a:lnSpc>
                <a:spcPct val="120000"/>
              </a:lnSpc>
              <a:defRPr/>
            </a:pPr>
            <a:r>
              <a:rPr lang="fr-FR" sz="4800" b="1" dirty="0">
                <a:solidFill>
                  <a:srgbClr val="C5243D"/>
                </a:solidFill>
                <a:latin typeface="Century Gothic" panose="020B0502020202020204" pitchFamily="34" charset="0"/>
                <a:cs typeface="Arial Black"/>
              </a:rPr>
              <a:t>GESTION DE L’ACTIVATION</a:t>
            </a:r>
          </a:p>
        </p:txBody>
      </p:sp>
      <p:sp>
        <p:nvSpPr>
          <p:cNvPr id="10" name="ZoneTexte 9"/>
          <p:cNvSpPr txBox="1"/>
          <p:nvPr/>
        </p:nvSpPr>
        <p:spPr>
          <a:xfrm>
            <a:off x="4239874" y="771815"/>
            <a:ext cx="7165447" cy="4927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defTabSz="609585">
              <a:lnSpc>
                <a:spcPct val="120000"/>
              </a:lnSpc>
              <a:defRPr/>
            </a:pPr>
            <a:r>
              <a:rPr lang="fr-FR" sz="2400" b="1" dirty="0">
                <a:solidFill>
                  <a:srgbClr val="272B58"/>
                </a:solidFill>
                <a:latin typeface="Century Gothic" panose="020B0502020202020204" pitchFamily="34" charset="0"/>
                <a:cs typeface="Arial Bold"/>
              </a:rPr>
              <a:t>Etape 1</a:t>
            </a:r>
            <a:r>
              <a:rPr lang="fr-FR" sz="2400" dirty="0">
                <a:solidFill>
                  <a:srgbClr val="272B58"/>
                </a:solidFill>
                <a:latin typeface="Century Gothic" panose="020B0502020202020204" pitchFamily="34" charset="0"/>
                <a:cs typeface="Arial Bold"/>
              </a:rPr>
              <a:t> – Prendre conscience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AF82A51B-30F0-4B8C-9B56-5B824AAA0539}"/>
              </a:ext>
            </a:extLst>
          </p:cNvPr>
          <p:cNvSpPr txBox="1"/>
          <p:nvPr/>
        </p:nvSpPr>
        <p:spPr>
          <a:xfrm>
            <a:off x="452581" y="1692217"/>
            <a:ext cx="10952740" cy="37651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80990" indent="-380990" defTabSz="812760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fr-FR" sz="2400" dirty="0">
                <a:solidFill>
                  <a:srgbClr val="2C2F65"/>
                </a:solidFill>
                <a:latin typeface="Century Gothic" panose="020B0502020202020204" pitchFamily="34" charset="0"/>
              </a:rPr>
              <a:t>Identifier les « symptômes » d’une activation élevée </a:t>
            </a:r>
            <a:r>
              <a:rPr lang="fr-FR" sz="2400" i="1" dirty="0">
                <a:solidFill>
                  <a:srgbClr val="2C2F65"/>
                </a:solidFill>
                <a:latin typeface="Century Gothic" panose="020B0502020202020204" pitchFamily="34" charset="0"/>
              </a:rPr>
              <a:t>vs</a:t>
            </a:r>
            <a:r>
              <a:rPr lang="fr-FR" sz="2400" dirty="0">
                <a:solidFill>
                  <a:srgbClr val="2C2F65"/>
                </a:solidFill>
                <a:latin typeface="Century Gothic" panose="020B0502020202020204" pitchFamily="34" charset="0"/>
              </a:rPr>
              <a:t> basse</a:t>
            </a:r>
          </a:p>
          <a:p>
            <a:pPr marL="380990" indent="-380990" defTabSz="812760">
              <a:spcAft>
                <a:spcPts val="800"/>
              </a:spcAft>
              <a:buFont typeface="Arial" panose="020B0604020202020204" pitchFamily="34" charset="0"/>
              <a:buChar char="•"/>
            </a:pPr>
            <a:endParaRPr lang="fr-FR" sz="2400" dirty="0">
              <a:solidFill>
                <a:srgbClr val="2C2F65"/>
              </a:solidFill>
              <a:latin typeface="Century Gothic" panose="020B0502020202020204" pitchFamily="34" charset="0"/>
            </a:endParaRPr>
          </a:p>
          <a:p>
            <a:pPr marL="380990" indent="-380990" defTabSz="812760">
              <a:spcAft>
                <a:spcPts val="800"/>
              </a:spcAft>
              <a:buFont typeface="Arial" panose="020B0604020202020204" pitchFamily="34" charset="0"/>
              <a:buChar char="•"/>
            </a:pPr>
            <a:endParaRPr lang="fr-FR" sz="2400" dirty="0">
              <a:solidFill>
                <a:srgbClr val="2C2F65"/>
              </a:solidFill>
              <a:latin typeface="Century Gothic" panose="020B0502020202020204" pitchFamily="34" charset="0"/>
            </a:endParaRPr>
          </a:p>
          <a:p>
            <a:pPr marL="380990" indent="-380990" defTabSz="812760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fr-FR" sz="2400" dirty="0">
                <a:solidFill>
                  <a:srgbClr val="2C2F65"/>
                </a:solidFill>
                <a:latin typeface="Century Gothic" panose="020B0502020202020204" pitchFamily="34" charset="0"/>
              </a:rPr>
              <a:t>Identifier les « symptômes » de l’anxiété cognitive</a:t>
            </a:r>
          </a:p>
          <a:p>
            <a:pPr marL="380990" indent="-380990" defTabSz="812760">
              <a:spcAft>
                <a:spcPts val="800"/>
              </a:spcAft>
              <a:buFont typeface="Arial" panose="020B0604020202020204" pitchFamily="34" charset="0"/>
              <a:buChar char="•"/>
            </a:pPr>
            <a:endParaRPr lang="fr-FR" sz="2400" dirty="0">
              <a:solidFill>
                <a:srgbClr val="2C2F65"/>
              </a:solidFill>
              <a:latin typeface="Century Gothic" panose="020B0502020202020204" pitchFamily="34" charset="0"/>
            </a:endParaRPr>
          </a:p>
          <a:p>
            <a:pPr marL="380990" indent="-380990" defTabSz="812760">
              <a:spcAft>
                <a:spcPts val="800"/>
              </a:spcAft>
              <a:buFont typeface="Arial" panose="020B0604020202020204" pitchFamily="34" charset="0"/>
              <a:buChar char="•"/>
            </a:pPr>
            <a:endParaRPr lang="fr-FR" sz="2400" dirty="0">
              <a:solidFill>
                <a:srgbClr val="2C2F65"/>
              </a:solidFill>
              <a:latin typeface="Century Gothic" panose="020B0502020202020204" pitchFamily="34" charset="0"/>
            </a:endParaRPr>
          </a:p>
          <a:p>
            <a:pPr marL="380990" indent="-380990" defTabSz="812760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fr-FR" sz="2400" dirty="0">
                <a:solidFill>
                  <a:srgbClr val="2C2F65"/>
                </a:solidFill>
                <a:latin typeface="Century Gothic" panose="020B0502020202020204" pitchFamily="34" charset="0"/>
              </a:rPr>
              <a:t>Identifier un moment pour y faire attention</a:t>
            </a:r>
          </a:p>
          <a:p>
            <a:pPr defTabSz="812760">
              <a:spcAft>
                <a:spcPts val="800"/>
              </a:spcAft>
            </a:pPr>
            <a:r>
              <a:rPr lang="fr-FR" sz="2400" dirty="0">
                <a:solidFill>
                  <a:srgbClr val="2C2F65"/>
                </a:solidFill>
                <a:latin typeface="Century Gothic" panose="020B0502020202020204" pitchFamily="34" charset="0"/>
              </a:rPr>
              <a:t>(à l’entrainement ou en compétition)</a:t>
            </a:r>
          </a:p>
        </p:txBody>
      </p:sp>
    </p:spTree>
    <p:extLst>
      <p:ext uri="{BB962C8B-B14F-4D97-AF65-F5344CB8AC3E}">
        <p14:creationId xmlns:p14="http://schemas.microsoft.com/office/powerpoint/2010/main" val="28632925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0"/>
    </mc:Choice>
    <mc:Fallback xmlns="">
      <p:transition spd="slow" advTm="40000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oneTexte 8"/>
          <p:cNvSpPr txBox="1"/>
          <p:nvPr/>
        </p:nvSpPr>
        <p:spPr>
          <a:xfrm>
            <a:off x="2087419" y="0"/>
            <a:ext cx="9317900" cy="8912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defTabSz="609585">
              <a:lnSpc>
                <a:spcPct val="120000"/>
              </a:lnSpc>
              <a:defRPr/>
            </a:pPr>
            <a:r>
              <a:rPr lang="fr-FR" sz="4800" b="1" dirty="0">
                <a:solidFill>
                  <a:srgbClr val="C5243D"/>
                </a:solidFill>
                <a:latin typeface="Century Gothic" panose="020B0502020202020204" pitchFamily="34" charset="0"/>
                <a:cs typeface="Arial Black"/>
              </a:rPr>
              <a:t>GESTION DE L’ACTIVATION</a:t>
            </a:r>
          </a:p>
        </p:txBody>
      </p:sp>
      <p:sp>
        <p:nvSpPr>
          <p:cNvPr id="10" name="ZoneTexte 9"/>
          <p:cNvSpPr txBox="1"/>
          <p:nvPr/>
        </p:nvSpPr>
        <p:spPr>
          <a:xfrm>
            <a:off x="4239874" y="771815"/>
            <a:ext cx="7165447" cy="4927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defTabSz="609585">
              <a:lnSpc>
                <a:spcPct val="120000"/>
              </a:lnSpc>
              <a:defRPr/>
            </a:pPr>
            <a:r>
              <a:rPr lang="fr-FR" sz="2400" b="1" dirty="0">
                <a:solidFill>
                  <a:srgbClr val="272B58"/>
                </a:solidFill>
                <a:latin typeface="Century Gothic" panose="020B0502020202020204" pitchFamily="34" charset="0"/>
                <a:cs typeface="Arial Bold"/>
              </a:rPr>
              <a:t>Etape 2 </a:t>
            </a:r>
            <a:r>
              <a:rPr lang="fr-FR" sz="2400" dirty="0">
                <a:solidFill>
                  <a:srgbClr val="272B58"/>
                </a:solidFill>
                <a:latin typeface="Century Gothic" panose="020B0502020202020204" pitchFamily="34" charset="0"/>
                <a:cs typeface="Arial Bold"/>
              </a:rPr>
              <a:t>– Changer le niveau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AF82A51B-30F0-4B8C-9B56-5B824AAA0539}"/>
              </a:ext>
            </a:extLst>
          </p:cNvPr>
          <p:cNvSpPr txBox="1"/>
          <p:nvPr/>
        </p:nvSpPr>
        <p:spPr>
          <a:xfrm>
            <a:off x="452581" y="1693948"/>
            <a:ext cx="10952740" cy="41960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80990" indent="-380990" defTabSz="812760">
              <a:spcAft>
                <a:spcPts val="800"/>
              </a:spcAft>
              <a:buFont typeface="Arial" panose="020B0604020202020204" pitchFamily="34" charset="0"/>
              <a:buChar char="•"/>
              <a:defRPr/>
            </a:pPr>
            <a:r>
              <a:rPr lang="fr-FR" sz="2400" dirty="0">
                <a:solidFill>
                  <a:srgbClr val="2C2F65"/>
                </a:solidFill>
                <a:latin typeface="Century Gothic" panose="020B0502020202020204" pitchFamily="34" charset="0"/>
              </a:rPr>
              <a:t>Utiliser l’</a:t>
            </a:r>
            <a:r>
              <a:rPr lang="fr-FR" sz="2400" b="1" dirty="0">
                <a:solidFill>
                  <a:srgbClr val="2C2F65"/>
                </a:solidFill>
                <a:latin typeface="Century Gothic" panose="020B0502020202020204" pitchFamily="34" charset="0"/>
              </a:rPr>
              <a:t>imagerie mentale </a:t>
            </a:r>
            <a:r>
              <a:rPr lang="fr-FR" sz="2400" dirty="0">
                <a:solidFill>
                  <a:srgbClr val="2C2F65"/>
                </a:solidFill>
                <a:latin typeface="Century Gothic" panose="020B0502020202020204" pitchFamily="34" charset="0"/>
              </a:rPr>
              <a:t>pour exposer les athlètes à des </a:t>
            </a:r>
            <a:r>
              <a:rPr lang="fr-FR" sz="2400" b="1" dirty="0">
                <a:solidFill>
                  <a:srgbClr val="2C2F65"/>
                </a:solidFill>
                <a:latin typeface="Century Gothic" panose="020B0502020202020204" pitchFamily="34" charset="0"/>
              </a:rPr>
              <a:t>situation stressantes</a:t>
            </a:r>
          </a:p>
          <a:p>
            <a:pPr defTabSz="812760">
              <a:spcAft>
                <a:spcPts val="800"/>
              </a:spcAft>
              <a:defRPr/>
            </a:pPr>
            <a:endParaRPr lang="fr-FR" sz="2400" dirty="0">
              <a:solidFill>
                <a:srgbClr val="2C2F65"/>
              </a:solidFill>
              <a:latin typeface="Century Gothic" panose="020B0502020202020204" pitchFamily="34" charset="0"/>
            </a:endParaRPr>
          </a:p>
          <a:p>
            <a:pPr marL="380990" indent="-380990" defTabSz="812760">
              <a:spcAft>
                <a:spcPts val="800"/>
              </a:spcAft>
              <a:buFont typeface="Arial" panose="020B0604020202020204" pitchFamily="34" charset="0"/>
              <a:buChar char="•"/>
              <a:defRPr/>
            </a:pPr>
            <a:r>
              <a:rPr lang="fr-FR" sz="2400" dirty="0">
                <a:solidFill>
                  <a:srgbClr val="2C2F65"/>
                </a:solidFill>
                <a:latin typeface="Century Gothic" panose="020B0502020202020204" pitchFamily="34" charset="0"/>
              </a:rPr>
              <a:t>Utiliser, si nécessaire, des techniques de </a:t>
            </a:r>
            <a:r>
              <a:rPr lang="fr-FR" sz="2400" b="1" dirty="0">
                <a:solidFill>
                  <a:srgbClr val="2C2F65"/>
                </a:solidFill>
                <a:latin typeface="Century Gothic" panose="020B0502020202020204" pitchFamily="34" charset="0"/>
              </a:rPr>
              <a:t>relaxation</a:t>
            </a:r>
            <a:r>
              <a:rPr lang="fr-FR" sz="2400" dirty="0">
                <a:solidFill>
                  <a:srgbClr val="2C2F65"/>
                </a:solidFill>
                <a:latin typeface="Century Gothic" panose="020B0502020202020204" pitchFamily="34" charset="0"/>
              </a:rPr>
              <a:t> ou de biofeedback (cohérence cardiaque) pour </a:t>
            </a:r>
            <a:r>
              <a:rPr lang="fr-FR" sz="2400" b="1" dirty="0">
                <a:solidFill>
                  <a:srgbClr val="2C2F65"/>
                </a:solidFill>
                <a:latin typeface="Century Gothic" panose="020B0502020202020204" pitchFamily="34" charset="0"/>
              </a:rPr>
              <a:t>réduire l’activation somatique</a:t>
            </a:r>
          </a:p>
          <a:p>
            <a:pPr defTabSz="812760">
              <a:spcAft>
                <a:spcPts val="800"/>
              </a:spcAft>
              <a:defRPr/>
            </a:pPr>
            <a:endParaRPr lang="fr-FR" sz="2400" dirty="0">
              <a:solidFill>
                <a:srgbClr val="2C2F65"/>
              </a:solidFill>
              <a:latin typeface="Century Gothic" panose="020B0502020202020204" pitchFamily="34" charset="0"/>
            </a:endParaRPr>
          </a:p>
          <a:p>
            <a:pPr marL="380990" indent="-380990" defTabSz="812760">
              <a:spcAft>
                <a:spcPts val="800"/>
              </a:spcAft>
              <a:buFont typeface="Arial" panose="020B0604020202020204" pitchFamily="34" charset="0"/>
              <a:buChar char="•"/>
              <a:defRPr/>
            </a:pPr>
            <a:r>
              <a:rPr lang="fr-FR" sz="2400" dirty="0">
                <a:solidFill>
                  <a:srgbClr val="2C2F65"/>
                </a:solidFill>
                <a:latin typeface="Century Gothic" panose="020B0502020202020204" pitchFamily="34" charset="0"/>
              </a:rPr>
              <a:t>Utiliser, si nécessaire, des techniques de </a:t>
            </a:r>
            <a:r>
              <a:rPr lang="fr-FR" sz="2400" b="1" dirty="0">
                <a:solidFill>
                  <a:srgbClr val="2C2F65"/>
                </a:solidFill>
                <a:latin typeface="Century Gothic" panose="020B0502020202020204" pitchFamily="34" charset="0"/>
              </a:rPr>
              <a:t>concentration ou de distraction de l’attention</a:t>
            </a:r>
            <a:r>
              <a:rPr lang="fr-FR" sz="2400" dirty="0">
                <a:solidFill>
                  <a:srgbClr val="2C2F65"/>
                </a:solidFill>
                <a:latin typeface="Century Gothic" panose="020B0502020202020204" pitchFamily="34" charset="0"/>
              </a:rPr>
              <a:t> pour </a:t>
            </a:r>
            <a:r>
              <a:rPr lang="fr-FR" sz="2400" b="1" dirty="0">
                <a:solidFill>
                  <a:srgbClr val="2C2F65"/>
                </a:solidFill>
                <a:latin typeface="Century Gothic" panose="020B0502020202020204" pitchFamily="34" charset="0"/>
              </a:rPr>
              <a:t>réduire l’anxiété cognitive </a:t>
            </a:r>
            <a:r>
              <a:rPr lang="fr-FR" sz="2400" dirty="0">
                <a:solidFill>
                  <a:srgbClr val="2C2F65"/>
                </a:solidFill>
                <a:latin typeface="Century Gothic" panose="020B0502020202020204" pitchFamily="34" charset="0"/>
              </a:rPr>
              <a:t>(en se focalisant sur un point, on a moins de chances d’activer des schémas de pensées négatives)</a:t>
            </a:r>
          </a:p>
        </p:txBody>
      </p:sp>
    </p:spTree>
    <p:extLst>
      <p:ext uri="{BB962C8B-B14F-4D97-AF65-F5344CB8AC3E}">
        <p14:creationId xmlns:p14="http://schemas.microsoft.com/office/powerpoint/2010/main" val="39957710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0"/>
    </mc:Choice>
    <mc:Fallback xmlns="">
      <p:transition spd="slow" advTm="40000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re 1"/>
          <p:cNvSpPr txBox="1">
            <a:spLocks/>
          </p:cNvSpPr>
          <p:nvPr/>
        </p:nvSpPr>
        <p:spPr>
          <a:xfrm>
            <a:off x="0" y="2538981"/>
            <a:ext cx="12191999" cy="1469307"/>
          </a:xfrm>
          <a:prstGeom prst="rect">
            <a:avLst/>
          </a:prstGeom>
          <a:noFill/>
        </p:spPr>
        <p:txBody>
          <a:bodyPr vert="horz" lIns="121920" tIns="60960" rIns="121920" bIns="60960" rtlCol="0" anchor="ctr">
            <a:normAutofit fontScale="77500" lnSpcReduction="20000"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ctr" defTabSz="609585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8000" b="1" i="0" u="none" strike="noStrike" kern="1200" cap="none" spc="0" normalizeH="0" baseline="0" noProof="0" dirty="0">
                <a:ln w="0"/>
                <a:solidFill>
                  <a:prstClr val="white"/>
                </a:solidFill>
                <a:effectLst/>
                <a:uLnTx/>
                <a:uFillTx/>
                <a:latin typeface="Century Gothic" panose="020B0502020202020204" pitchFamily="34" charset="0"/>
                <a:ea typeface="+mj-ea"/>
                <a:cs typeface="Arial"/>
              </a:rPr>
              <a:t>LES PROFILS DE PERFORMANCE</a:t>
            </a:r>
          </a:p>
        </p:txBody>
      </p:sp>
      <p:sp>
        <p:nvSpPr>
          <p:cNvPr id="7" name="Sous-titre 2"/>
          <p:cNvSpPr txBox="1">
            <a:spLocks/>
          </p:cNvSpPr>
          <p:nvPr/>
        </p:nvSpPr>
        <p:spPr>
          <a:xfrm>
            <a:off x="221004" y="4051308"/>
            <a:ext cx="9677739" cy="1922944"/>
          </a:xfrm>
          <a:prstGeom prst="rect">
            <a:avLst/>
          </a:prstGeom>
        </p:spPr>
        <p:txBody>
          <a:bodyPr vert="horz" lIns="121920" tIns="60960" rIns="121920" bIns="60960" rtlCol="0">
            <a:norm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609585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endParaRPr kumimoji="0" lang="fr-FR" sz="3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</p:txBody>
      </p:sp>
      <p:sp>
        <p:nvSpPr>
          <p:cNvPr id="4" name="ZoneTexte 3"/>
          <p:cNvSpPr txBox="1"/>
          <p:nvPr/>
        </p:nvSpPr>
        <p:spPr>
          <a:xfrm>
            <a:off x="221004" y="5974253"/>
            <a:ext cx="8023350" cy="6669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60958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1867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Alexis RUFFAULT – Chercheur en psychologie du sport et de la santé</a:t>
            </a:r>
            <a:endParaRPr kumimoji="0" lang="fr-FR" sz="1867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l" defTabSz="60958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1867" b="1" i="0" u="none" strike="noStrike" kern="1200" cap="none" spc="0" normalizeH="0" baseline="0" noProof="0" dirty="0">
                <a:ln>
                  <a:noFill/>
                </a:ln>
                <a:solidFill>
                  <a:srgbClr val="DCC283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Laboratoire Sport, Expertise et Performance (EA  7370)</a:t>
            </a:r>
          </a:p>
        </p:txBody>
      </p:sp>
      <p:sp>
        <p:nvSpPr>
          <p:cNvPr id="8" name="ZoneTexte 7"/>
          <p:cNvSpPr txBox="1"/>
          <p:nvPr/>
        </p:nvSpPr>
        <p:spPr>
          <a:xfrm>
            <a:off x="221006" y="5974252"/>
            <a:ext cx="8023350" cy="6669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60958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1867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Alexis RUFFAULT – Chercheur en psychologie du sport et de la santé</a:t>
            </a:r>
            <a:endParaRPr kumimoji="0" lang="fr-FR" sz="1867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l" defTabSz="60958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1867" b="1" i="0" u="none" strike="noStrike" kern="1200" cap="none" spc="0" normalizeH="0" baseline="0" noProof="0" dirty="0">
                <a:ln>
                  <a:noFill/>
                </a:ln>
                <a:solidFill>
                  <a:srgbClr val="DCC283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Laboratoire Sport, Expertise et Performance (EA  7370)</a:t>
            </a:r>
          </a:p>
        </p:txBody>
      </p:sp>
    </p:spTree>
    <p:extLst>
      <p:ext uri="{BB962C8B-B14F-4D97-AF65-F5344CB8AC3E}">
        <p14:creationId xmlns:p14="http://schemas.microsoft.com/office/powerpoint/2010/main" val="105082917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oneTexte 8"/>
          <p:cNvSpPr txBox="1"/>
          <p:nvPr/>
        </p:nvSpPr>
        <p:spPr>
          <a:xfrm>
            <a:off x="2087419" y="0"/>
            <a:ext cx="9317900" cy="8912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defTabSz="609585">
              <a:lnSpc>
                <a:spcPct val="120000"/>
              </a:lnSpc>
            </a:pPr>
            <a:r>
              <a:rPr lang="fr-FR" sz="4800" b="1" dirty="0">
                <a:solidFill>
                  <a:srgbClr val="C5243D"/>
                </a:solidFill>
                <a:latin typeface="Century Gothic" panose="020B0502020202020204" pitchFamily="34" charset="0"/>
                <a:cs typeface="Arial Black"/>
              </a:rPr>
              <a:t>PROFILS DE PERFORMANCE</a:t>
            </a:r>
          </a:p>
        </p:txBody>
      </p:sp>
      <p:sp>
        <p:nvSpPr>
          <p:cNvPr id="10" name="ZoneTexte 9"/>
          <p:cNvSpPr txBox="1"/>
          <p:nvPr/>
        </p:nvSpPr>
        <p:spPr>
          <a:xfrm>
            <a:off x="4239874" y="771815"/>
            <a:ext cx="7165447" cy="4930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defTabSz="609585">
              <a:lnSpc>
                <a:spcPct val="120000"/>
              </a:lnSpc>
            </a:pPr>
            <a:r>
              <a:rPr lang="fr-FR" sz="2400" dirty="0">
                <a:solidFill>
                  <a:srgbClr val="272B58"/>
                </a:solidFill>
                <a:latin typeface="Century Gothic" panose="020B0502020202020204" pitchFamily="34" charset="0"/>
                <a:cs typeface="Arial Bold"/>
              </a:rPr>
              <a:t>Butler &amp; Hardy, 1992</a:t>
            </a:r>
          </a:p>
        </p:txBody>
      </p:sp>
      <p:sp>
        <p:nvSpPr>
          <p:cNvPr id="7" name="ZoneTexte 6"/>
          <p:cNvSpPr txBox="1"/>
          <p:nvPr/>
        </p:nvSpPr>
        <p:spPr>
          <a:xfrm>
            <a:off x="434109" y="1781322"/>
            <a:ext cx="11351491" cy="41555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609585">
              <a:defRPr/>
            </a:pPr>
            <a:r>
              <a:rPr lang="fr-FR" sz="1867" b="1" dirty="0">
                <a:solidFill>
                  <a:srgbClr val="C5243D"/>
                </a:solidFill>
                <a:latin typeface="Century Gothic" panose="020B0502020202020204" pitchFamily="34" charset="0"/>
              </a:rPr>
              <a:t>Etape 1.</a:t>
            </a:r>
            <a:r>
              <a:rPr lang="fr-FR" sz="1867" dirty="0">
                <a:solidFill>
                  <a:srgbClr val="1D2763"/>
                </a:solidFill>
                <a:latin typeface="Century Gothic" panose="020B0502020202020204" pitchFamily="34" charset="0"/>
              </a:rPr>
              <a:t> L’athlète </a:t>
            </a:r>
            <a:r>
              <a:rPr lang="fr-FR" sz="1867" b="1" dirty="0">
                <a:solidFill>
                  <a:srgbClr val="1D2763"/>
                </a:solidFill>
                <a:latin typeface="Century Gothic" panose="020B0502020202020204" pitchFamily="34" charset="0"/>
              </a:rPr>
              <a:t>identifie seul </a:t>
            </a:r>
            <a:r>
              <a:rPr lang="fr-FR" sz="1867" dirty="0">
                <a:solidFill>
                  <a:srgbClr val="1D2763"/>
                </a:solidFill>
                <a:latin typeface="Century Gothic" panose="020B0502020202020204" pitchFamily="34" charset="0"/>
              </a:rPr>
              <a:t>les qualités importantes pour performer dans son sport (technique, tactique, physique, mental)</a:t>
            </a:r>
          </a:p>
          <a:p>
            <a:pPr marL="609585" lvl="1" defTabSz="609585"/>
            <a:r>
              <a:rPr lang="fr-FR" sz="1600" dirty="0">
                <a:solidFill>
                  <a:srgbClr val="1D2763"/>
                </a:solidFill>
                <a:latin typeface="Century Gothic" panose="020B0502020202020204" pitchFamily="34" charset="0"/>
                <a:sym typeface="Wingdings" panose="05000000000000000000" pitchFamily="2" charset="2"/>
              </a:rPr>
              <a:t></a:t>
            </a:r>
            <a:r>
              <a:rPr lang="fr-FR" sz="1600" i="1" dirty="0">
                <a:solidFill>
                  <a:srgbClr val="1D2763"/>
                </a:solidFill>
                <a:latin typeface="Century Gothic" panose="020B0502020202020204" pitchFamily="34" charset="0"/>
                <a:sym typeface="Wingdings" panose="05000000000000000000" pitchFamily="2" charset="2"/>
              </a:rPr>
              <a:t> L’athlète cherche activement les qualités, et il lui est rappelé qu’il n’y a pas de bonne ou mauvaise réponse</a:t>
            </a:r>
            <a:endParaRPr lang="fr-FR" sz="1600" i="1" dirty="0">
              <a:solidFill>
                <a:srgbClr val="1D2763"/>
              </a:solidFill>
              <a:latin typeface="Century Gothic" panose="020B0502020202020204" pitchFamily="34" charset="0"/>
            </a:endParaRPr>
          </a:p>
          <a:p>
            <a:pPr defTabSz="609585">
              <a:defRPr/>
            </a:pPr>
            <a:endParaRPr lang="fr-FR" sz="1867" i="1" dirty="0">
              <a:solidFill>
                <a:srgbClr val="1D2763"/>
              </a:solidFill>
              <a:latin typeface="Century Gothic" panose="020B0502020202020204" pitchFamily="34" charset="0"/>
            </a:endParaRPr>
          </a:p>
          <a:p>
            <a:pPr defTabSz="609585">
              <a:defRPr/>
            </a:pPr>
            <a:endParaRPr lang="fr-FR" sz="1867" i="1" dirty="0">
              <a:solidFill>
                <a:srgbClr val="1D2763"/>
              </a:solidFill>
              <a:latin typeface="Century Gothic" panose="020B0502020202020204" pitchFamily="34" charset="0"/>
            </a:endParaRPr>
          </a:p>
          <a:p>
            <a:pPr defTabSz="609585"/>
            <a:r>
              <a:rPr lang="fr-FR" sz="1867" b="1" dirty="0">
                <a:solidFill>
                  <a:srgbClr val="C5243D"/>
                </a:solidFill>
                <a:latin typeface="Century Gothic" panose="020B0502020202020204" pitchFamily="34" charset="0"/>
              </a:rPr>
              <a:t>Etape 2.</a:t>
            </a:r>
            <a:r>
              <a:rPr lang="fr-FR" sz="1867" dirty="0">
                <a:solidFill>
                  <a:srgbClr val="1D2763"/>
                </a:solidFill>
                <a:latin typeface="Century Gothic" panose="020B0502020202020204" pitchFamily="34" charset="0"/>
              </a:rPr>
              <a:t> </a:t>
            </a:r>
            <a:r>
              <a:rPr lang="fr-FR" sz="1867" b="1" dirty="0">
                <a:solidFill>
                  <a:srgbClr val="1D2763"/>
                </a:solidFill>
                <a:latin typeface="Century Gothic" panose="020B0502020202020204" pitchFamily="34" charset="0"/>
              </a:rPr>
              <a:t>Identifier avec </a:t>
            </a:r>
            <a:r>
              <a:rPr lang="fr-FR" sz="1867" dirty="0">
                <a:solidFill>
                  <a:srgbClr val="1D2763"/>
                </a:solidFill>
                <a:latin typeface="Century Gothic" panose="020B0502020202020204" pitchFamily="34" charset="0"/>
              </a:rPr>
              <a:t>un athlète (et son entraineur), ou des groupes d’athlètes par spécificités, les qualités importantes pour performer dans leur cas spécifique (en fonction du poste etc.)</a:t>
            </a:r>
          </a:p>
          <a:p>
            <a:pPr marL="990575" lvl="2" indent="-380990" defTabSz="609585">
              <a:buFont typeface="Wingdings" panose="05000000000000000000" pitchFamily="2" charset="2"/>
              <a:buChar char="à"/>
            </a:pPr>
            <a:r>
              <a:rPr lang="fr-FR" sz="1600" i="1" dirty="0">
                <a:solidFill>
                  <a:srgbClr val="1D2763"/>
                </a:solidFill>
                <a:latin typeface="Century Gothic" panose="020B0502020202020204" pitchFamily="34" charset="0"/>
                <a:sym typeface="Wingdings" panose="05000000000000000000" pitchFamily="2" charset="2"/>
              </a:rPr>
              <a:t>Les athlètes sélectionnent, dans la liste totale, les qualités qui leur serviront à leur poste, ou avec leur style, et leur trouvent une définition</a:t>
            </a:r>
            <a:endParaRPr lang="fr-FR" sz="1600" i="1" dirty="0">
              <a:solidFill>
                <a:srgbClr val="1D2763"/>
              </a:solidFill>
              <a:latin typeface="Century Gothic" panose="020B0502020202020204" pitchFamily="34" charset="0"/>
            </a:endParaRPr>
          </a:p>
          <a:p>
            <a:pPr marL="0" lvl="1" defTabSz="609585"/>
            <a:endParaRPr lang="fr-FR" sz="1867" i="1" dirty="0">
              <a:solidFill>
                <a:srgbClr val="1D2763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pPr marL="0" lvl="1" defTabSz="609585"/>
            <a:endParaRPr lang="fr-FR" sz="1867" i="1" dirty="0">
              <a:solidFill>
                <a:srgbClr val="1D2763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pPr defTabSz="609585"/>
            <a:r>
              <a:rPr lang="fr-FR" sz="1867" b="1" dirty="0">
                <a:solidFill>
                  <a:srgbClr val="C5243D"/>
                </a:solidFill>
                <a:latin typeface="Century Gothic" panose="020B0502020202020204" pitchFamily="34" charset="0"/>
              </a:rPr>
              <a:t>Etape 3.</a:t>
            </a:r>
            <a:r>
              <a:rPr lang="fr-FR" sz="1867" dirty="0">
                <a:solidFill>
                  <a:srgbClr val="1D2763"/>
                </a:solidFill>
                <a:latin typeface="Century Gothic" panose="020B0502020202020204" pitchFamily="34" charset="0"/>
              </a:rPr>
              <a:t> L’athlète s’</a:t>
            </a:r>
            <a:r>
              <a:rPr lang="fr-FR" sz="1867" dirty="0" err="1">
                <a:solidFill>
                  <a:srgbClr val="1D2763"/>
                </a:solidFill>
                <a:latin typeface="Century Gothic" panose="020B0502020202020204" pitchFamily="34" charset="0"/>
              </a:rPr>
              <a:t>auto-évalue</a:t>
            </a:r>
            <a:r>
              <a:rPr lang="fr-FR" sz="1867" dirty="0">
                <a:solidFill>
                  <a:srgbClr val="1D2763"/>
                </a:solidFill>
                <a:latin typeface="Century Gothic" panose="020B0502020202020204" pitchFamily="34" charset="0"/>
              </a:rPr>
              <a:t> sur chacune des qualités identifiées (p. ex. : de 1 à 10)</a:t>
            </a:r>
          </a:p>
          <a:p>
            <a:pPr marL="838179" lvl="2" indent="-228594" defTabSz="609585">
              <a:buFont typeface="Wingdings" panose="05000000000000000000" pitchFamily="2" charset="2"/>
              <a:buChar char="à"/>
            </a:pPr>
            <a:r>
              <a:rPr lang="fr-FR" sz="1600" i="1" dirty="0">
                <a:solidFill>
                  <a:srgbClr val="1D2763"/>
                </a:solidFill>
                <a:latin typeface="Century Gothic" panose="020B0502020202020204" pitchFamily="34" charset="0"/>
                <a:sym typeface="Wingdings" panose="05000000000000000000" pitchFamily="2" charset="2"/>
              </a:rPr>
              <a:t>1 = niveau le plus bas possible ; 10 = niveau le plus haut possible</a:t>
            </a:r>
          </a:p>
          <a:p>
            <a:pPr marL="838179" lvl="2" indent="-228594" defTabSz="609585">
              <a:buFont typeface="Wingdings" panose="05000000000000000000" pitchFamily="2" charset="2"/>
              <a:buChar char="à"/>
            </a:pPr>
            <a:r>
              <a:rPr lang="fr-FR" sz="1600" i="1" dirty="0">
                <a:solidFill>
                  <a:srgbClr val="1D2763"/>
                </a:solidFill>
                <a:latin typeface="Century Gothic" panose="020B0502020202020204" pitchFamily="34" charset="0"/>
                <a:sym typeface="Wingdings" panose="05000000000000000000" pitchFamily="2" charset="2"/>
              </a:rPr>
              <a:t>Cette évaluation peut également être répétée dans le temps pour identifier la progression de l’athlète</a:t>
            </a:r>
            <a:endParaRPr lang="fr-FR" sz="1600" i="1" dirty="0">
              <a:solidFill>
                <a:srgbClr val="1D2763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861274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0"/>
    </mc:Choice>
    <mc:Fallback xmlns="">
      <p:transition spd="slow" advTm="40000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oneTexte 8"/>
          <p:cNvSpPr txBox="1"/>
          <p:nvPr/>
        </p:nvSpPr>
        <p:spPr>
          <a:xfrm>
            <a:off x="2087419" y="0"/>
            <a:ext cx="9317900" cy="8912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defTabSz="609585">
              <a:lnSpc>
                <a:spcPct val="120000"/>
              </a:lnSpc>
              <a:defRPr/>
            </a:pPr>
            <a:r>
              <a:rPr lang="fr-FR" sz="4800" b="1" dirty="0">
                <a:solidFill>
                  <a:srgbClr val="C5243D"/>
                </a:solidFill>
                <a:latin typeface="Century Gothic" panose="020B0502020202020204" pitchFamily="34" charset="0"/>
                <a:cs typeface="Arial Black"/>
              </a:rPr>
              <a:t>PROFILS DE PERFORMANCE</a:t>
            </a:r>
          </a:p>
        </p:txBody>
      </p:sp>
      <p:sp>
        <p:nvSpPr>
          <p:cNvPr id="10" name="ZoneTexte 9"/>
          <p:cNvSpPr txBox="1"/>
          <p:nvPr/>
        </p:nvSpPr>
        <p:spPr>
          <a:xfrm>
            <a:off x="4239874" y="771815"/>
            <a:ext cx="7165447" cy="4930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defTabSz="609585">
              <a:lnSpc>
                <a:spcPct val="120000"/>
              </a:lnSpc>
              <a:defRPr/>
            </a:pPr>
            <a:r>
              <a:rPr lang="fr-FR" sz="2400" dirty="0">
                <a:solidFill>
                  <a:srgbClr val="272B58"/>
                </a:solidFill>
                <a:latin typeface="Century Gothic" panose="020B0502020202020204" pitchFamily="34" charset="0"/>
                <a:cs typeface="Arial Bold"/>
              </a:rPr>
              <a:t>Un exemple en golf</a:t>
            </a: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3449"/>
          <a:stretch/>
        </p:blipFill>
        <p:spPr>
          <a:xfrm>
            <a:off x="2087418" y="771815"/>
            <a:ext cx="5096205" cy="6007932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7183624" y="5507567"/>
            <a:ext cx="5008376" cy="13230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609585"/>
            <a:r>
              <a:rPr lang="en-US" sz="1333" b="1" dirty="0">
                <a:solidFill>
                  <a:srgbClr val="1D2763"/>
                </a:solidFill>
                <a:latin typeface="Century Gothic" panose="020B0502020202020204" pitchFamily="34" charset="0"/>
              </a:rPr>
              <a:t>REFERENCE :</a:t>
            </a:r>
          </a:p>
          <a:p>
            <a:pPr defTabSz="609585"/>
            <a:r>
              <a:rPr lang="en-US" sz="1333" dirty="0">
                <a:solidFill>
                  <a:srgbClr val="1D2763"/>
                </a:solidFill>
                <a:latin typeface="Century Gothic" panose="020B0502020202020204" pitchFamily="34" charset="0"/>
              </a:rPr>
              <a:t>Weston, N., </a:t>
            </a:r>
            <a:r>
              <a:rPr lang="en-US" sz="1333" dirty="0" err="1">
                <a:solidFill>
                  <a:srgbClr val="1D2763"/>
                </a:solidFill>
                <a:latin typeface="Century Gothic" panose="020B0502020202020204" pitchFamily="34" charset="0"/>
              </a:rPr>
              <a:t>Greenlees</a:t>
            </a:r>
            <a:r>
              <a:rPr lang="en-US" sz="1333" dirty="0">
                <a:solidFill>
                  <a:srgbClr val="1D2763"/>
                </a:solidFill>
                <a:latin typeface="Century Gothic" panose="020B0502020202020204" pitchFamily="34" charset="0"/>
              </a:rPr>
              <a:t>, I., &amp; </a:t>
            </a:r>
            <a:r>
              <a:rPr lang="en-US" sz="1333" dirty="0" err="1">
                <a:solidFill>
                  <a:srgbClr val="1D2763"/>
                </a:solidFill>
                <a:latin typeface="Century Gothic" panose="020B0502020202020204" pitchFamily="34" charset="0"/>
              </a:rPr>
              <a:t>Thelwell</a:t>
            </a:r>
            <a:r>
              <a:rPr lang="en-US" sz="1333" dirty="0">
                <a:solidFill>
                  <a:srgbClr val="1D2763"/>
                </a:solidFill>
                <a:latin typeface="Century Gothic" panose="020B0502020202020204" pitchFamily="34" charset="0"/>
              </a:rPr>
              <a:t>, R. (2013). A review of Butler and Hardy's (1992) performance profiling procedure within sport. </a:t>
            </a:r>
            <a:r>
              <a:rPr lang="en-US" sz="1333" i="1" dirty="0">
                <a:solidFill>
                  <a:srgbClr val="1D2763"/>
                </a:solidFill>
                <a:latin typeface="Century Gothic" panose="020B0502020202020204" pitchFamily="34" charset="0"/>
              </a:rPr>
              <a:t>International Review of Sport and Exercise Psychology, 6</a:t>
            </a:r>
            <a:r>
              <a:rPr lang="en-US" sz="1333" dirty="0">
                <a:solidFill>
                  <a:srgbClr val="1D2763"/>
                </a:solidFill>
                <a:latin typeface="Century Gothic" panose="020B0502020202020204" pitchFamily="34" charset="0"/>
              </a:rPr>
              <a:t>(1), 1-21.</a:t>
            </a:r>
          </a:p>
          <a:p>
            <a:pPr defTabSz="609585"/>
            <a:r>
              <a:rPr lang="en-US" sz="1333" dirty="0">
                <a:solidFill>
                  <a:srgbClr val="1D2763"/>
                </a:solidFill>
                <a:latin typeface="Century Gothic" panose="020B0502020202020204" pitchFamily="34" charset="0"/>
                <a:hlinkClick r:id="rId4"/>
              </a:rPr>
              <a:t>https://doi.org/10.1080/1750984X.2012.674543</a:t>
            </a:r>
            <a:endParaRPr lang="en-US" sz="1333" dirty="0">
              <a:solidFill>
                <a:srgbClr val="1D2763"/>
              </a:solidFill>
              <a:latin typeface="Century Gothic" panose="020B0502020202020204" pitchFamily="34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7305358" y="1555526"/>
            <a:ext cx="1921769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609585"/>
            <a:r>
              <a:rPr lang="en-US" sz="1600" dirty="0" err="1">
                <a:solidFill>
                  <a:srgbClr val="1D2763"/>
                </a:solidFill>
                <a:latin typeface="Century Gothic" panose="020B0502020202020204" pitchFamily="34" charset="0"/>
              </a:rPr>
              <a:t>Forme</a:t>
            </a:r>
            <a:r>
              <a:rPr lang="en-US" sz="1600" dirty="0">
                <a:solidFill>
                  <a:srgbClr val="1D2763"/>
                </a:solidFill>
                <a:latin typeface="Century Gothic" panose="020B0502020202020204" pitchFamily="34" charset="0"/>
              </a:rPr>
              <a:t> physique</a:t>
            </a:r>
          </a:p>
          <a:p>
            <a:pPr defTabSz="609585"/>
            <a:r>
              <a:rPr lang="en-US" sz="1600" dirty="0">
                <a:solidFill>
                  <a:srgbClr val="1D2763"/>
                </a:solidFill>
                <a:latin typeface="Century Gothic" panose="020B0502020202020204" pitchFamily="34" charset="0"/>
              </a:rPr>
              <a:t>Force</a:t>
            </a:r>
          </a:p>
          <a:p>
            <a:pPr defTabSz="609585"/>
            <a:r>
              <a:rPr lang="en-US" sz="1600" dirty="0" err="1">
                <a:solidFill>
                  <a:srgbClr val="1D2763"/>
                </a:solidFill>
                <a:latin typeface="Century Gothic" panose="020B0502020202020204" pitchFamily="34" charset="0"/>
              </a:rPr>
              <a:t>Flexibilité</a:t>
            </a:r>
            <a:endParaRPr lang="en-US" sz="1600" dirty="0">
              <a:solidFill>
                <a:srgbClr val="1D2763"/>
              </a:solidFill>
              <a:latin typeface="Century Gothic" panose="020B0502020202020204" pitchFamily="34" charset="0"/>
            </a:endParaRPr>
          </a:p>
          <a:p>
            <a:pPr defTabSz="609585"/>
            <a:r>
              <a:rPr lang="en-US" sz="1600" dirty="0" err="1">
                <a:solidFill>
                  <a:srgbClr val="1D2763"/>
                </a:solidFill>
                <a:latin typeface="Century Gothic" panose="020B0502020202020204" pitchFamily="34" charset="0"/>
              </a:rPr>
              <a:t>Confiance</a:t>
            </a:r>
            <a:endParaRPr lang="en-US" sz="1600" dirty="0">
              <a:solidFill>
                <a:srgbClr val="1D2763"/>
              </a:solidFill>
              <a:latin typeface="Century Gothic" panose="020B0502020202020204" pitchFamily="34" charset="0"/>
            </a:endParaRPr>
          </a:p>
          <a:p>
            <a:pPr defTabSz="609585"/>
            <a:r>
              <a:rPr lang="en-US" sz="1600" dirty="0">
                <a:solidFill>
                  <a:srgbClr val="1D2763"/>
                </a:solidFill>
                <a:latin typeface="Century Gothic" panose="020B0502020202020204" pitchFamily="34" charset="0"/>
              </a:rPr>
              <a:t>Motivation</a:t>
            </a:r>
          </a:p>
          <a:p>
            <a:pPr defTabSz="609585"/>
            <a:r>
              <a:rPr lang="en-US" sz="1600" dirty="0" err="1">
                <a:solidFill>
                  <a:srgbClr val="1D2763"/>
                </a:solidFill>
                <a:latin typeface="Century Gothic" panose="020B0502020202020204" pitchFamily="34" charset="0"/>
              </a:rPr>
              <a:t>Gérer</a:t>
            </a:r>
            <a:r>
              <a:rPr lang="en-US" sz="1600" dirty="0">
                <a:solidFill>
                  <a:srgbClr val="1D2763"/>
                </a:solidFill>
                <a:latin typeface="Century Gothic" panose="020B0502020202020204" pitchFamily="34" charset="0"/>
              </a:rPr>
              <a:t> les </a:t>
            </a:r>
            <a:r>
              <a:rPr lang="en-US" sz="1600" dirty="0" err="1">
                <a:solidFill>
                  <a:srgbClr val="1D2763"/>
                </a:solidFill>
                <a:latin typeface="Century Gothic" panose="020B0502020202020204" pitchFamily="34" charset="0"/>
              </a:rPr>
              <a:t>erreurs</a:t>
            </a:r>
            <a:endParaRPr lang="en-US" sz="1600" dirty="0">
              <a:solidFill>
                <a:srgbClr val="1D2763"/>
              </a:solidFill>
              <a:latin typeface="Century Gothic" panose="020B0502020202020204" pitchFamily="34" charset="0"/>
            </a:endParaRPr>
          </a:p>
          <a:p>
            <a:pPr defTabSz="609585"/>
            <a:r>
              <a:rPr lang="en-US" sz="1600" dirty="0" err="1">
                <a:solidFill>
                  <a:srgbClr val="1D2763"/>
                </a:solidFill>
                <a:latin typeface="Century Gothic" panose="020B0502020202020204" pitchFamily="34" charset="0"/>
              </a:rPr>
              <a:t>Gérer</a:t>
            </a:r>
            <a:r>
              <a:rPr lang="en-US" sz="1600" dirty="0">
                <a:solidFill>
                  <a:srgbClr val="1D2763"/>
                </a:solidFill>
                <a:latin typeface="Century Gothic" panose="020B0502020202020204" pitchFamily="34" charset="0"/>
              </a:rPr>
              <a:t> la </a:t>
            </a:r>
            <a:r>
              <a:rPr lang="en-US" sz="1600" dirty="0" err="1">
                <a:solidFill>
                  <a:srgbClr val="1D2763"/>
                </a:solidFill>
                <a:latin typeface="Century Gothic" panose="020B0502020202020204" pitchFamily="34" charset="0"/>
              </a:rPr>
              <a:t>pression</a:t>
            </a:r>
            <a:endParaRPr lang="en-US" sz="1600" dirty="0">
              <a:solidFill>
                <a:srgbClr val="1D2763"/>
              </a:solidFill>
              <a:latin typeface="Century Gothic" panose="020B0502020202020204" pitchFamily="34" charset="0"/>
            </a:endParaRPr>
          </a:p>
          <a:p>
            <a:pPr defTabSz="609585"/>
            <a:r>
              <a:rPr lang="en-US" sz="1600" dirty="0">
                <a:solidFill>
                  <a:srgbClr val="1D2763"/>
                </a:solidFill>
                <a:latin typeface="Century Gothic" panose="020B0502020202020204" pitchFamily="34" charset="0"/>
              </a:rPr>
              <a:t>Concentration</a:t>
            </a:r>
          </a:p>
          <a:p>
            <a:pPr defTabSz="609585"/>
            <a:r>
              <a:rPr lang="en-US" sz="1600" dirty="0">
                <a:solidFill>
                  <a:srgbClr val="1D2763"/>
                </a:solidFill>
                <a:latin typeface="Century Gothic" panose="020B0502020202020204" pitchFamily="34" charset="0"/>
              </a:rPr>
              <a:t>Relaxation</a:t>
            </a:r>
          </a:p>
        </p:txBody>
      </p:sp>
      <p:sp>
        <p:nvSpPr>
          <p:cNvPr id="11" name="Rectangle 10"/>
          <p:cNvSpPr/>
          <p:nvPr/>
        </p:nvSpPr>
        <p:spPr>
          <a:xfrm>
            <a:off x="9227127" y="2232050"/>
            <a:ext cx="2733964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609585"/>
            <a:r>
              <a:rPr lang="en-US" sz="1600" dirty="0" err="1">
                <a:solidFill>
                  <a:srgbClr val="1D2763"/>
                </a:solidFill>
                <a:latin typeface="Century Gothic" panose="020B0502020202020204" pitchFamily="34" charset="0"/>
              </a:rPr>
              <a:t>Hydratation</a:t>
            </a:r>
            <a:endParaRPr lang="en-US" sz="1600" dirty="0">
              <a:solidFill>
                <a:srgbClr val="1D2763"/>
              </a:solidFill>
              <a:latin typeface="Century Gothic" panose="020B0502020202020204" pitchFamily="34" charset="0"/>
            </a:endParaRPr>
          </a:p>
          <a:p>
            <a:pPr defTabSz="609585"/>
            <a:r>
              <a:rPr lang="en-US" sz="1600" dirty="0">
                <a:solidFill>
                  <a:srgbClr val="1D2763"/>
                </a:solidFill>
                <a:latin typeface="Century Gothic" panose="020B0502020202020204" pitchFamily="34" charset="0"/>
              </a:rPr>
              <a:t>Nutrition</a:t>
            </a:r>
          </a:p>
          <a:p>
            <a:pPr defTabSz="609585"/>
            <a:r>
              <a:rPr lang="en-US" sz="1600" dirty="0" err="1">
                <a:solidFill>
                  <a:srgbClr val="1D2763"/>
                </a:solidFill>
                <a:latin typeface="Century Gothic" panose="020B0502020202020204" pitchFamily="34" charset="0"/>
              </a:rPr>
              <a:t>Gestion</a:t>
            </a:r>
            <a:r>
              <a:rPr lang="en-US" sz="1600" dirty="0">
                <a:solidFill>
                  <a:srgbClr val="1D2763"/>
                </a:solidFill>
                <a:latin typeface="Century Gothic" panose="020B0502020202020204" pitchFamily="34" charset="0"/>
              </a:rPr>
              <a:t> competition</a:t>
            </a:r>
          </a:p>
          <a:p>
            <a:pPr defTabSz="609585"/>
            <a:r>
              <a:rPr lang="en-US" sz="1600" dirty="0" err="1">
                <a:solidFill>
                  <a:srgbClr val="1D2763"/>
                </a:solidFill>
                <a:latin typeface="Century Gothic" panose="020B0502020202020204" pitchFamily="34" charset="0"/>
              </a:rPr>
              <a:t>Jeu</a:t>
            </a:r>
            <a:r>
              <a:rPr lang="en-US" sz="1600" dirty="0">
                <a:solidFill>
                  <a:srgbClr val="1D2763"/>
                </a:solidFill>
                <a:latin typeface="Century Gothic" panose="020B0502020202020204" pitchFamily="34" charset="0"/>
              </a:rPr>
              <a:t> </a:t>
            </a:r>
            <a:r>
              <a:rPr lang="en-US" sz="1600" dirty="0" err="1">
                <a:solidFill>
                  <a:srgbClr val="1D2763"/>
                </a:solidFill>
                <a:latin typeface="Century Gothic" panose="020B0502020202020204" pitchFamily="34" charset="0"/>
              </a:rPr>
              <a:t>dans</a:t>
            </a:r>
            <a:r>
              <a:rPr lang="en-US" sz="1600" dirty="0">
                <a:solidFill>
                  <a:srgbClr val="1D2763"/>
                </a:solidFill>
                <a:latin typeface="Century Gothic" panose="020B0502020202020204" pitchFamily="34" charset="0"/>
              </a:rPr>
              <a:t> les bunkers</a:t>
            </a:r>
          </a:p>
          <a:p>
            <a:pPr defTabSz="609585"/>
            <a:r>
              <a:rPr lang="en-US" sz="1600" dirty="0" err="1">
                <a:solidFill>
                  <a:srgbClr val="1D2763"/>
                </a:solidFill>
                <a:latin typeface="Century Gothic" panose="020B0502020202020204" pitchFamily="34" charset="0"/>
              </a:rPr>
              <a:t>Fers</a:t>
            </a:r>
            <a:r>
              <a:rPr lang="en-US" sz="1600" dirty="0">
                <a:solidFill>
                  <a:srgbClr val="1D2763"/>
                </a:solidFill>
                <a:latin typeface="Century Gothic" panose="020B0502020202020204" pitchFamily="34" charset="0"/>
              </a:rPr>
              <a:t> longs</a:t>
            </a:r>
          </a:p>
          <a:p>
            <a:pPr defTabSz="609585"/>
            <a:r>
              <a:rPr lang="en-US" sz="1600" dirty="0">
                <a:solidFill>
                  <a:srgbClr val="1D2763"/>
                </a:solidFill>
                <a:latin typeface="Century Gothic" panose="020B0502020202020204" pitchFamily="34" charset="0"/>
              </a:rPr>
              <a:t>Driver</a:t>
            </a:r>
          </a:p>
          <a:p>
            <a:pPr defTabSz="609585"/>
            <a:r>
              <a:rPr lang="en-US" sz="1600" dirty="0">
                <a:solidFill>
                  <a:srgbClr val="1D2763"/>
                </a:solidFill>
                <a:latin typeface="Century Gothic" panose="020B0502020202020204" pitchFamily="34" charset="0"/>
              </a:rPr>
              <a:t>Putting</a:t>
            </a:r>
          </a:p>
          <a:p>
            <a:pPr defTabSz="609585"/>
            <a:r>
              <a:rPr lang="en-US" sz="1600" dirty="0" err="1">
                <a:solidFill>
                  <a:srgbClr val="1D2763"/>
                </a:solidFill>
                <a:latin typeface="Century Gothic" panose="020B0502020202020204" pitchFamily="34" charset="0"/>
              </a:rPr>
              <a:t>Echauffement</a:t>
            </a:r>
            <a:r>
              <a:rPr lang="en-US" sz="1600" dirty="0">
                <a:solidFill>
                  <a:srgbClr val="1D2763"/>
                </a:solidFill>
                <a:latin typeface="Century Gothic" panose="020B0502020202020204" pitchFamily="34" charset="0"/>
              </a:rPr>
              <a:t> technique</a:t>
            </a:r>
          </a:p>
          <a:p>
            <a:pPr defTabSz="609585"/>
            <a:r>
              <a:rPr lang="en-US" sz="1600" dirty="0" err="1">
                <a:solidFill>
                  <a:srgbClr val="1D2763"/>
                </a:solidFill>
                <a:latin typeface="Century Gothic" panose="020B0502020202020204" pitchFamily="34" charset="0"/>
              </a:rPr>
              <a:t>Echauffement</a:t>
            </a:r>
            <a:r>
              <a:rPr lang="en-US" sz="1600" dirty="0">
                <a:solidFill>
                  <a:srgbClr val="1D2763"/>
                </a:solidFill>
                <a:latin typeface="Century Gothic" panose="020B0502020202020204" pitchFamily="34" charset="0"/>
              </a:rPr>
              <a:t> physique</a:t>
            </a:r>
          </a:p>
        </p:txBody>
      </p:sp>
    </p:spTree>
    <p:extLst>
      <p:ext uri="{BB962C8B-B14F-4D97-AF65-F5344CB8AC3E}">
        <p14:creationId xmlns:p14="http://schemas.microsoft.com/office/powerpoint/2010/main" val="25021358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0"/>
    </mc:Choice>
    <mc:Fallback xmlns="">
      <p:transition spd="slow" advTm="40000"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oneTexte 8"/>
          <p:cNvSpPr txBox="1"/>
          <p:nvPr/>
        </p:nvSpPr>
        <p:spPr>
          <a:xfrm>
            <a:off x="2087419" y="0"/>
            <a:ext cx="9317900" cy="8912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defTabSz="609585">
              <a:lnSpc>
                <a:spcPct val="120000"/>
              </a:lnSpc>
              <a:defRPr/>
            </a:pPr>
            <a:r>
              <a:rPr lang="fr-FR" sz="4800" b="1" dirty="0">
                <a:solidFill>
                  <a:srgbClr val="C5243D"/>
                </a:solidFill>
                <a:latin typeface="Century Gothic" panose="020B0502020202020204" pitchFamily="34" charset="0"/>
                <a:cs typeface="Arial Black"/>
              </a:rPr>
              <a:t>PROFILS DE PERFORMANCE</a:t>
            </a:r>
          </a:p>
        </p:txBody>
      </p:sp>
      <p:sp>
        <p:nvSpPr>
          <p:cNvPr id="10" name="ZoneTexte 9"/>
          <p:cNvSpPr txBox="1"/>
          <p:nvPr/>
        </p:nvSpPr>
        <p:spPr>
          <a:xfrm>
            <a:off x="4239874" y="771815"/>
            <a:ext cx="7165447" cy="4930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defTabSz="609585">
              <a:lnSpc>
                <a:spcPct val="120000"/>
              </a:lnSpc>
              <a:defRPr/>
            </a:pPr>
            <a:r>
              <a:rPr lang="fr-FR" sz="2400" dirty="0">
                <a:solidFill>
                  <a:srgbClr val="272B58"/>
                </a:solidFill>
                <a:latin typeface="Century Gothic" panose="020B0502020202020204" pitchFamily="34" charset="0"/>
                <a:cs typeface="Arial Bold"/>
              </a:rPr>
              <a:t>La science sous-jacente</a:t>
            </a:r>
          </a:p>
        </p:txBody>
      </p:sp>
      <p:sp>
        <p:nvSpPr>
          <p:cNvPr id="7" name="ZoneTexte 6"/>
          <p:cNvSpPr txBox="1"/>
          <p:nvPr/>
        </p:nvSpPr>
        <p:spPr>
          <a:xfrm>
            <a:off x="434109" y="1781322"/>
            <a:ext cx="11351491" cy="42375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609585">
              <a:spcAft>
                <a:spcPts val="1600"/>
              </a:spcAft>
              <a:defRPr/>
            </a:pPr>
            <a:r>
              <a:rPr lang="fr-FR" sz="2133" b="1" dirty="0">
                <a:solidFill>
                  <a:srgbClr val="C5243D"/>
                </a:solidFill>
                <a:latin typeface="Century Gothic" panose="020B0502020202020204" pitchFamily="34" charset="0"/>
              </a:rPr>
              <a:t>Théorie des construits personnels</a:t>
            </a:r>
            <a:r>
              <a:rPr lang="fr-FR" sz="2133" dirty="0">
                <a:solidFill>
                  <a:srgbClr val="C5243D"/>
                </a:solidFill>
                <a:latin typeface="Century Gothic" panose="020B0502020202020204" pitchFamily="34" charset="0"/>
              </a:rPr>
              <a:t> </a:t>
            </a:r>
            <a:r>
              <a:rPr lang="fr-FR" sz="1600" dirty="0">
                <a:solidFill>
                  <a:srgbClr val="C5243D"/>
                </a:solidFill>
                <a:latin typeface="Century Gothic" panose="020B0502020202020204" pitchFamily="34" charset="0"/>
              </a:rPr>
              <a:t>(</a:t>
            </a:r>
            <a:r>
              <a:rPr lang="fr-FR" sz="1600" i="1" dirty="0" err="1">
                <a:solidFill>
                  <a:srgbClr val="C5243D"/>
                </a:solidFill>
                <a:latin typeface="Century Gothic" panose="020B0502020202020204" pitchFamily="34" charset="0"/>
              </a:rPr>
              <a:t>Personal</a:t>
            </a:r>
            <a:r>
              <a:rPr lang="fr-FR" sz="1600" i="1" dirty="0">
                <a:solidFill>
                  <a:srgbClr val="C5243D"/>
                </a:solidFill>
                <a:latin typeface="Century Gothic" panose="020B0502020202020204" pitchFamily="34" charset="0"/>
              </a:rPr>
              <a:t> </a:t>
            </a:r>
            <a:r>
              <a:rPr lang="fr-FR" sz="1600" i="1" dirty="0" err="1">
                <a:solidFill>
                  <a:srgbClr val="C5243D"/>
                </a:solidFill>
                <a:latin typeface="Century Gothic" panose="020B0502020202020204" pitchFamily="34" charset="0"/>
              </a:rPr>
              <a:t>Construct</a:t>
            </a:r>
            <a:r>
              <a:rPr lang="fr-FR" sz="1600" i="1" dirty="0">
                <a:solidFill>
                  <a:srgbClr val="C5243D"/>
                </a:solidFill>
                <a:latin typeface="Century Gothic" panose="020B0502020202020204" pitchFamily="34" charset="0"/>
              </a:rPr>
              <a:t> Theory, Kelly 1955</a:t>
            </a:r>
            <a:r>
              <a:rPr lang="fr-FR" sz="1600" dirty="0">
                <a:solidFill>
                  <a:srgbClr val="C5243D"/>
                </a:solidFill>
                <a:latin typeface="Century Gothic" panose="020B0502020202020204" pitchFamily="34" charset="0"/>
              </a:rPr>
              <a:t>)</a:t>
            </a:r>
            <a:endParaRPr lang="fr-FR" sz="1600" dirty="0">
              <a:solidFill>
                <a:srgbClr val="1D2763"/>
              </a:solidFill>
              <a:latin typeface="Century Gothic" panose="020B0502020202020204" pitchFamily="34" charset="0"/>
            </a:endParaRPr>
          </a:p>
          <a:p>
            <a:pPr marL="380990" indent="-380990" defTabSz="609585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fr-FR" sz="1867" dirty="0">
                <a:solidFill>
                  <a:srgbClr val="1D2763"/>
                </a:solidFill>
                <a:latin typeface="Century Gothic" panose="020B0502020202020204" pitchFamily="34" charset="0"/>
              </a:rPr>
              <a:t>Théorie selon </a:t>
            </a:r>
            <a:r>
              <a:rPr lang="fr-FR" sz="1867" dirty="0" err="1">
                <a:solidFill>
                  <a:srgbClr val="1D2763"/>
                </a:solidFill>
                <a:latin typeface="Century Gothic" panose="020B0502020202020204" pitchFamily="34" charset="0"/>
              </a:rPr>
              <a:t>laquel</a:t>
            </a:r>
            <a:r>
              <a:rPr lang="fr-FR" sz="1867" dirty="0">
                <a:solidFill>
                  <a:srgbClr val="1D2763"/>
                </a:solidFill>
                <a:latin typeface="Century Gothic" panose="020B0502020202020204" pitchFamily="34" charset="0"/>
              </a:rPr>
              <a:t>le les individus interprètent et se comportent en fonction de leurs connaissances d’eux-mêmes</a:t>
            </a:r>
          </a:p>
          <a:p>
            <a:pPr marL="380990" indent="-380990" defTabSz="609585">
              <a:buFont typeface="Wingdings" panose="05000000000000000000" pitchFamily="2" charset="2"/>
              <a:buChar char="Ø"/>
            </a:pPr>
            <a:r>
              <a:rPr lang="fr-FR" sz="1867" b="1" dirty="0">
                <a:solidFill>
                  <a:srgbClr val="1D2763"/>
                </a:solidFill>
                <a:latin typeface="Century Gothic" panose="020B0502020202020204" pitchFamily="34" charset="0"/>
              </a:rPr>
              <a:t>Interpréter</a:t>
            </a:r>
            <a:r>
              <a:rPr lang="fr-FR" sz="1867" dirty="0">
                <a:solidFill>
                  <a:srgbClr val="1D2763"/>
                </a:solidFill>
                <a:latin typeface="Century Gothic" panose="020B0502020202020204" pitchFamily="34" charset="0"/>
              </a:rPr>
              <a:t> la performance </a:t>
            </a:r>
            <a:r>
              <a:rPr lang="fr-FR" sz="1867" dirty="0">
                <a:solidFill>
                  <a:srgbClr val="1D2763"/>
                </a:solidFill>
                <a:latin typeface="Century Gothic" panose="020B0502020202020204" pitchFamily="34" charset="0"/>
                <a:sym typeface="Wingdings" panose="05000000000000000000" pitchFamily="2" charset="2"/>
              </a:rPr>
              <a:t></a:t>
            </a:r>
            <a:r>
              <a:rPr lang="fr-FR" sz="1867" dirty="0">
                <a:solidFill>
                  <a:srgbClr val="1D2763"/>
                </a:solidFill>
                <a:latin typeface="Century Gothic" panose="020B0502020202020204" pitchFamily="34" charset="0"/>
              </a:rPr>
              <a:t> </a:t>
            </a:r>
            <a:r>
              <a:rPr lang="fr-FR" sz="1867" b="1" dirty="0">
                <a:solidFill>
                  <a:srgbClr val="1D2763"/>
                </a:solidFill>
                <a:latin typeface="Century Gothic" panose="020B0502020202020204" pitchFamily="34" charset="0"/>
              </a:rPr>
              <a:t>Réfléchir</a:t>
            </a:r>
            <a:r>
              <a:rPr lang="fr-FR" sz="1867" dirty="0">
                <a:solidFill>
                  <a:srgbClr val="1D2763"/>
                </a:solidFill>
                <a:latin typeface="Century Gothic" panose="020B0502020202020204" pitchFamily="34" charset="0"/>
              </a:rPr>
              <a:t> sur l’utilité des qualités </a:t>
            </a:r>
            <a:r>
              <a:rPr lang="fr-FR" sz="1867" dirty="0">
                <a:solidFill>
                  <a:srgbClr val="1D2763"/>
                </a:solidFill>
                <a:latin typeface="Century Gothic" panose="020B0502020202020204" pitchFamily="34" charset="0"/>
                <a:sym typeface="Wingdings" panose="05000000000000000000" pitchFamily="2" charset="2"/>
              </a:rPr>
              <a:t></a:t>
            </a:r>
            <a:r>
              <a:rPr lang="fr-FR" sz="1867" dirty="0">
                <a:solidFill>
                  <a:srgbClr val="1D2763"/>
                </a:solidFill>
                <a:latin typeface="Century Gothic" panose="020B0502020202020204" pitchFamily="34" charset="0"/>
              </a:rPr>
              <a:t> </a:t>
            </a:r>
            <a:r>
              <a:rPr lang="fr-FR" sz="1867" b="1" dirty="0">
                <a:solidFill>
                  <a:srgbClr val="1D2763"/>
                </a:solidFill>
                <a:latin typeface="Century Gothic" panose="020B0502020202020204" pitchFamily="34" charset="0"/>
              </a:rPr>
              <a:t>Être conscient </a:t>
            </a:r>
            <a:r>
              <a:rPr lang="fr-FR" sz="1867" dirty="0">
                <a:solidFill>
                  <a:srgbClr val="1D2763"/>
                </a:solidFill>
                <a:latin typeface="Century Gothic" panose="020B0502020202020204" pitchFamily="34" charset="0"/>
              </a:rPr>
              <a:t>de son niveau</a:t>
            </a:r>
          </a:p>
          <a:p>
            <a:pPr defTabSz="609585">
              <a:defRPr/>
            </a:pPr>
            <a:endParaRPr lang="fr-FR" sz="1867" i="1" dirty="0">
              <a:solidFill>
                <a:srgbClr val="1D2763"/>
              </a:solidFill>
              <a:latin typeface="Century Gothic" panose="020B0502020202020204" pitchFamily="34" charset="0"/>
            </a:endParaRPr>
          </a:p>
          <a:p>
            <a:pPr defTabSz="609585">
              <a:defRPr/>
            </a:pPr>
            <a:endParaRPr lang="fr-FR" sz="1867" i="1" dirty="0">
              <a:solidFill>
                <a:srgbClr val="1D2763"/>
              </a:solidFill>
              <a:latin typeface="Century Gothic" panose="020B0502020202020204" pitchFamily="34" charset="0"/>
            </a:endParaRPr>
          </a:p>
          <a:p>
            <a:pPr defTabSz="609585">
              <a:spcAft>
                <a:spcPts val="1600"/>
              </a:spcAft>
              <a:defRPr/>
            </a:pPr>
            <a:r>
              <a:rPr lang="fr-FR" sz="2133" b="1" dirty="0">
                <a:solidFill>
                  <a:srgbClr val="C5243D"/>
                </a:solidFill>
                <a:latin typeface="Century Gothic" panose="020B0502020202020204" pitchFamily="34" charset="0"/>
              </a:rPr>
              <a:t>Théorie de l’évaluation cognitive</a:t>
            </a:r>
            <a:r>
              <a:rPr lang="fr-FR" sz="2133" dirty="0">
                <a:solidFill>
                  <a:srgbClr val="C5243D"/>
                </a:solidFill>
                <a:latin typeface="Century Gothic" panose="020B0502020202020204" pitchFamily="34" charset="0"/>
              </a:rPr>
              <a:t> </a:t>
            </a:r>
            <a:r>
              <a:rPr lang="fr-FR" sz="1600" dirty="0">
                <a:solidFill>
                  <a:srgbClr val="C5243D"/>
                </a:solidFill>
                <a:latin typeface="Century Gothic" panose="020B0502020202020204" pitchFamily="34" charset="0"/>
              </a:rPr>
              <a:t>(</a:t>
            </a:r>
            <a:r>
              <a:rPr lang="fr-FR" sz="1600" i="1" dirty="0">
                <a:solidFill>
                  <a:srgbClr val="C5243D"/>
                </a:solidFill>
                <a:latin typeface="Century Gothic" panose="020B0502020202020204" pitchFamily="34" charset="0"/>
              </a:rPr>
              <a:t>Cognitive Evaluation Theory, </a:t>
            </a:r>
            <a:r>
              <a:rPr lang="fr-FR" sz="1600" i="1" dirty="0" err="1">
                <a:solidFill>
                  <a:srgbClr val="C5243D"/>
                </a:solidFill>
                <a:latin typeface="Century Gothic" panose="020B0502020202020204" pitchFamily="34" charset="0"/>
              </a:rPr>
              <a:t>Deci</a:t>
            </a:r>
            <a:r>
              <a:rPr lang="fr-FR" sz="1600" i="1" dirty="0">
                <a:solidFill>
                  <a:srgbClr val="C5243D"/>
                </a:solidFill>
                <a:latin typeface="Century Gothic" panose="020B0502020202020204" pitchFamily="34" charset="0"/>
              </a:rPr>
              <a:t> &amp; Ryan 1985</a:t>
            </a:r>
            <a:r>
              <a:rPr lang="fr-FR" sz="1600" dirty="0">
                <a:solidFill>
                  <a:srgbClr val="C5243D"/>
                </a:solidFill>
                <a:latin typeface="Century Gothic" panose="020B0502020202020204" pitchFamily="34" charset="0"/>
              </a:rPr>
              <a:t>)</a:t>
            </a:r>
            <a:endParaRPr lang="fr-FR" sz="1600" dirty="0">
              <a:solidFill>
                <a:srgbClr val="1D2763"/>
              </a:solidFill>
              <a:latin typeface="Century Gothic" panose="020B0502020202020204" pitchFamily="34" charset="0"/>
            </a:endParaRPr>
          </a:p>
          <a:p>
            <a:pPr marL="380990" indent="-380990" defTabSz="609585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fr-FR" sz="1867" dirty="0">
                <a:solidFill>
                  <a:srgbClr val="1D2763"/>
                </a:solidFill>
                <a:latin typeface="Century Gothic" panose="020B0502020202020204" pitchFamily="34" charset="0"/>
              </a:rPr>
              <a:t>Les facteurs sociaux et </a:t>
            </a:r>
            <a:r>
              <a:rPr lang="fr-FR" sz="1867">
                <a:solidFill>
                  <a:srgbClr val="1D2763"/>
                </a:solidFill>
                <a:latin typeface="Century Gothic" panose="020B0502020202020204" pitchFamily="34" charset="0"/>
              </a:rPr>
              <a:t>environnementaux influencent </a:t>
            </a:r>
            <a:r>
              <a:rPr lang="fr-FR" sz="1867" dirty="0">
                <a:solidFill>
                  <a:srgbClr val="1D2763"/>
                </a:solidFill>
                <a:latin typeface="Century Gothic" panose="020B0502020202020204" pitchFamily="34" charset="0"/>
              </a:rPr>
              <a:t>la motivation des individus à travers la satisfaction de 3 besoins</a:t>
            </a:r>
          </a:p>
          <a:p>
            <a:pPr marL="990575" lvl="1" indent="-380990" defTabSz="609585">
              <a:buFont typeface="Wingdings" panose="05000000000000000000" pitchFamily="2" charset="2"/>
              <a:buChar char="Ø"/>
            </a:pPr>
            <a:r>
              <a:rPr lang="fr-FR" sz="1867" u="sng" dirty="0">
                <a:solidFill>
                  <a:srgbClr val="1D2763"/>
                </a:solidFill>
                <a:latin typeface="Century Gothic" panose="020B0502020202020204" pitchFamily="34" charset="0"/>
              </a:rPr>
              <a:t>Affiliation sociale :</a:t>
            </a:r>
            <a:r>
              <a:rPr lang="fr-FR" sz="1867" dirty="0">
                <a:solidFill>
                  <a:srgbClr val="1D2763"/>
                </a:solidFill>
                <a:latin typeface="Century Gothic" panose="020B0502020202020204" pitchFamily="34" charset="0"/>
              </a:rPr>
              <a:t> se sentir </a:t>
            </a:r>
            <a:r>
              <a:rPr lang="fr-FR" sz="1867" b="1" dirty="0">
                <a:solidFill>
                  <a:srgbClr val="1D2763"/>
                </a:solidFill>
                <a:latin typeface="Century Gothic" panose="020B0502020202020204" pitchFamily="34" charset="0"/>
              </a:rPr>
              <a:t>connecté</a:t>
            </a:r>
            <a:r>
              <a:rPr lang="fr-FR" sz="1867" dirty="0">
                <a:solidFill>
                  <a:srgbClr val="1D2763"/>
                </a:solidFill>
                <a:latin typeface="Century Gothic" panose="020B0502020202020204" pitchFamily="34" charset="0"/>
              </a:rPr>
              <a:t> aux autres dans le contexte sportif</a:t>
            </a:r>
          </a:p>
          <a:p>
            <a:pPr marL="990575" lvl="1" indent="-380990" defTabSz="609585">
              <a:buFont typeface="Wingdings" panose="05000000000000000000" pitchFamily="2" charset="2"/>
              <a:buChar char="Ø"/>
            </a:pPr>
            <a:r>
              <a:rPr lang="fr-FR" sz="1867" u="sng" dirty="0">
                <a:solidFill>
                  <a:srgbClr val="1D2763"/>
                </a:solidFill>
                <a:latin typeface="Century Gothic" panose="020B0502020202020204" pitchFamily="34" charset="0"/>
              </a:rPr>
              <a:t>Autonomie :</a:t>
            </a:r>
            <a:r>
              <a:rPr lang="fr-FR" sz="1867" dirty="0">
                <a:solidFill>
                  <a:srgbClr val="1D2763"/>
                </a:solidFill>
                <a:latin typeface="Century Gothic" panose="020B0502020202020204" pitchFamily="34" charset="0"/>
              </a:rPr>
              <a:t> avoir le </a:t>
            </a:r>
            <a:r>
              <a:rPr lang="fr-FR" sz="1867" b="1" dirty="0">
                <a:solidFill>
                  <a:srgbClr val="1D2763"/>
                </a:solidFill>
                <a:latin typeface="Century Gothic" panose="020B0502020202020204" pitchFamily="34" charset="0"/>
              </a:rPr>
              <a:t>contrôle</a:t>
            </a:r>
            <a:r>
              <a:rPr lang="fr-FR" sz="1867" dirty="0">
                <a:solidFill>
                  <a:srgbClr val="1D2763"/>
                </a:solidFill>
                <a:latin typeface="Century Gothic" panose="020B0502020202020204" pitchFamily="34" charset="0"/>
              </a:rPr>
              <a:t> sur ses propres choix</a:t>
            </a:r>
          </a:p>
          <a:p>
            <a:pPr marL="990575" lvl="1" indent="-380990" defTabSz="609585">
              <a:buFont typeface="Wingdings" panose="05000000000000000000" pitchFamily="2" charset="2"/>
              <a:buChar char="Ø"/>
            </a:pPr>
            <a:r>
              <a:rPr lang="fr-FR" sz="1867" u="sng" dirty="0">
                <a:solidFill>
                  <a:srgbClr val="1D2763"/>
                </a:solidFill>
                <a:latin typeface="Century Gothic" panose="020B0502020202020204" pitchFamily="34" charset="0"/>
              </a:rPr>
              <a:t>Compétence :</a:t>
            </a:r>
            <a:r>
              <a:rPr lang="fr-FR" sz="1867" dirty="0">
                <a:solidFill>
                  <a:srgbClr val="1D2763"/>
                </a:solidFill>
                <a:latin typeface="Century Gothic" panose="020B0502020202020204" pitchFamily="34" charset="0"/>
              </a:rPr>
              <a:t> se sentir </a:t>
            </a:r>
            <a:r>
              <a:rPr lang="fr-FR" sz="1867" b="1" dirty="0">
                <a:solidFill>
                  <a:srgbClr val="1D2763"/>
                </a:solidFill>
                <a:latin typeface="Century Gothic" panose="020B0502020202020204" pitchFamily="34" charset="0"/>
              </a:rPr>
              <a:t>capable</a:t>
            </a:r>
            <a:r>
              <a:rPr lang="fr-FR" sz="1867" dirty="0">
                <a:solidFill>
                  <a:srgbClr val="1D2763"/>
                </a:solidFill>
                <a:latin typeface="Century Gothic" panose="020B0502020202020204" pitchFamily="34" charset="0"/>
              </a:rPr>
              <a:t> de performer</a:t>
            </a:r>
          </a:p>
        </p:txBody>
      </p:sp>
    </p:spTree>
    <p:extLst>
      <p:ext uri="{BB962C8B-B14F-4D97-AF65-F5344CB8AC3E}">
        <p14:creationId xmlns:p14="http://schemas.microsoft.com/office/powerpoint/2010/main" val="31174859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0"/>
    </mc:Choice>
    <mc:Fallback xmlns="">
      <p:transition spd="slow" advTm="40000"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oneTexte 8"/>
          <p:cNvSpPr txBox="1"/>
          <p:nvPr/>
        </p:nvSpPr>
        <p:spPr>
          <a:xfrm>
            <a:off x="2087419" y="0"/>
            <a:ext cx="9317900" cy="8912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defTabSz="609585">
              <a:lnSpc>
                <a:spcPct val="120000"/>
              </a:lnSpc>
              <a:defRPr/>
            </a:pPr>
            <a:r>
              <a:rPr lang="fr-FR" sz="4800" b="1" dirty="0">
                <a:solidFill>
                  <a:srgbClr val="C5243D"/>
                </a:solidFill>
                <a:latin typeface="Century Gothic" panose="020B0502020202020204" pitchFamily="34" charset="0"/>
                <a:cs typeface="Arial Black"/>
              </a:rPr>
              <a:t>PROFILS DE PERFORMANCE</a:t>
            </a:r>
          </a:p>
        </p:txBody>
      </p:sp>
      <p:sp>
        <p:nvSpPr>
          <p:cNvPr id="10" name="ZoneTexte 9"/>
          <p:cNvSpPr txBox="1"/>
          <p:nvPr/>
        </p:nvSpPr>
        <p:spPr>
          <a:xfrm>
            <a:off x="4239874" y="771815"/>
            <a:ext cx="7165447" cy="4930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defTabSz="609585">
              <a:lnSpc>
                <a:spcPct val="120000"/>
              </a:lnSpc>
              <a:defRPr/>
            </a:pPr>
            <a:r>
              <a:rPr lang="fr-FR" sz="2400" dirty="0">
                <a:solidFill>
                  <a:srgbClr val="272B58"/>
                </a:solidFill>
                <a:latin typeface="Century Gothic" panose="020B0502020202020204" pitchFamily="34" charset="0"/>
                <a:cs typeface="Arial Bold"/>
              </a:rPr>
              <a:t>Une autre utilisation</a:t>
            </a:r>
          </a:p>
        </p:txBody>
      </p:sp>
      <p:pic>
        <p:nvPicPr>
          <p:cNvPr id="3" name="Image 2">
            <a:extLst>
              <a:ext uri="{FF2B5EF4-FFF2-40B4-BE49-F238E27FC236}">
                <a16:creationId xmlns:a16="http://schemas.microsoft.com/office/drawing/2014/main" id="{976E4BC7-BC7D-40CB-AA11-9A31EE9B5AF6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b="13447"/>
          <a:stretch/>
        </p:blipFill>
        <p:spPr>
          <a:xfrm>
            <a:off x="3016993" y="854330"/>
            <a:ext cx="5143500" cy="59358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32188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0"/>
    </mc:Choice>
    <mc:Fallback xmlns="">
      <p:transition spd="slow" advTm="40000"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oneTexte 8"/>
          <p:cNvSpPr txBox="1"/>
          <p:nvPr/>
        </p:nvSpPr>
        <p:spPr>
          <a:xfrm>
            <a:off x="2087419" y="0"/>
            <a:ext cx="9317900" cy="8912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defTabSz="609585">
              <a:lnSpc>
                <a:spcPct val="120000"/>
              </a:lnSpc>
              <a:defRPr/>
            </a:pPr>
            <a:r>
              <a:rPr lang="fr-FR" sz="4800" b="1" dirty="0">
                <a:solidFill>
                  <a:srgbClr val="C5243D"/>
                </a:solidFill>
                <a:latin typeface="Century Gothic" panose="020B0502020202020204" pitchFamily="34" charset="0"/>
                <a:cs typeface="Arial Black"/>
              </a:rPr>
              <a:t>PROFILS DE PERFORMANCE</a:t>
            </a:r>
          </a:p>
        </p:txBody>
      </p:sp>
      <p:sp>
        <p:nvSpPr>
          <p:cNvPr id="10" name="ZoneTexte 9"/>
          <p:cNvSpPr txBox="1"/>
          <p:nvPr/>
        </p:nvSpPr>
        <p:spPr>
          <a:xfrm>
            <a:off x="4239874" y="771815"/>
            <a:ext cx="7165447" cy="4930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defTabSz="609585">
              <a:lnSpc>
                <a:spcPct val="120000"/>
              </a:lnSpc>
              <a:defRPr/>
            </a:pPr>
            <a:r>
              <a:rPr lang="fr-FR" sz="2400" dirty="0">
                <a:solidFill>
                  <a:srgbClr val="272B58"/>
                </a:solidFill>
                <a:latin typeface="Century Gothic" panose="020B0502020202020204" pitchFamily="34" charset="0"/>
                <a:cs typeface="Arial Bold"/>
              </a:rPr>
              <a:t>Technique efficace sur…</a:t>
            </a:r>
          </a:p>
        </p:txBody>
      </p:sp>
      <p:grpSp>
        <p:nvGrpSpPr>
          <p:cNvPr id="3" name="Groupe 2"/>
          <p:cNvGrpSpPr/>
          <p:nvPr/>
        </p:nvGrpSpPr>
        <p:grpSpPr>
          <a:xfrm>
            <a:off x="2017788" y="1632595"/>
            <a:ext cx="8156424" cy="4531000"/>
            <a:chOff x="1680998" y="1224446"/>
            <a:chExt cx="6117318" cy="3398250"/>
          </a:xfrm>
        </p:grpSpPr>
        <p:sp>
          <p:nvSpPr>
            <p:cNvPr id="2" name="Rectangle à coins arrondis 1"/>
            <p:cNvSpPr/>
            <p:nvPr/>
          </p:nvSpPr>
          <p:spPr>
            <a:xfrm>
              <a:off x="1745957" y="1458240"/>
              <a:ext cx="2438401" cy="893618"/>
            </a:xfrm>
            <a:prstGeom prst="roundRect">
              <a:avLst/>
            </a:prstGeom>
            <a:solidFill>
              <a:schemeClr val="bg1"/>
            </a:solidFill>
            <a:ln w="12700">
              <a:solidFill>
                <a:srgbClr val="1D2763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09585"/>
              <a:r>
                <a:rPr lang="fr-FR" sz="2133" b="1" dirty="0">
                  <a:solidFill>
                    <a:srgbClr val="1D2763"/>
                  </a:solidFill>
                  <a:latin typeface="Century Gothic" panose="020B0502020202020204" pitchFamily="34" charset="0"/>
                </a:rPr>
                <a:t>Conscience de soi</a:t>
              </a:r>
            </a:p>
          </p:txBody>
        </p:sp>
        <p:sp>
          <p:nvSpPr>
            <p:cNvPr id="6" name="Rectangle à coins arrondis 5"/>
            <p:cNvSpPr/>
            <p:nvPr/>
          </p:nvSpPr>
          <p:spPr>
            <a:xfrm rot="19569531">
              <a:off x="1680998" y="2598855"/>
              <a:ext cx="2438401" cy="893618"/>
            </a:xfrm>
            <a:prstGeom prst="roundRect">
              <a:avLst/>
            </a:prstGeom>
            <a:solidFill>
              <a:srgbClr val="1D2763"/>
            </a:solidFill>
            <a:ln w="12700">
              <a:solidFill>
                <a:srgbClr val="DCC283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09585"/>
              <a:r>
                <a:rPr lang="fr-FR" sz="2133" b="1" dirty="0">
                  <a:solidFill>
                    <a:prstClr val="white"/>
                  </a:solidFill>
                  <a:latin typeface="Century Gothic" panose="020B0502020202020204" pitchFamily="34" charset="0"/>
                </a:rPr>
                <a:t>Motivation intrinsèque</a:t>
              </a:r>
            </a:p>
          </p:txBody>
        </p:sp>
        <p:sp>
          <p:nvSpPr>
            <p:cNvPr id="8" name="Rectangle à coins arrondis 7"/>
            <p:cNvSpPr/>
            <p:nvPr/>
          </p:nvSpPr>
          <p:spPr>
            <a:xfrm rot="287097">
              <a:off x="2223653" y="3729078"/>
              <a:ext cx="2438401" cy="893618"/>
            </a:xfrm>
            <a:prstGeom prst="roundRect">
              <a:avLst/>
            </a:prstGeom>
            <a:solidFill>
              <a:srgbClr val="DCC283"/>
            </a:solidFill>
            <a:ln w="12700">
              <a:solidFill>
                <a:srgbClr val="1D2763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09585"/>
              <a:r>
                <a:rPr lang="fr-FR" sz="2133" b="1" dirty="0">
                  <a:solidFill>
                    <a:srgbClr val="1D2763"/>
                  </a:solidFill>
                  <a:latin typeface="Century Gothic" panose="020B0502020202020204" pitchFamily="34" charset="0"/>
                </a:rPr>
                <a:t>Implication dans la tâche</a:t>
              </a:r>
            </a:p>
          </p:txBody>
        </p:sp>
        <p:sp>
          <p:nvSpPr>
            <p:cNvPr id="11" name="Rectangle à coins arrondis 10"/>
            <p:cNvSpPr/>
            <p:nvPr/>
          </p:nvSpPr>
          <p:spPr>
            <a:xfrm rot="404798">
              <a:off x="5359915" y="2291568"/>
              <a:ext cx="2438401" cy="893618"/>
            </a:xfrm>
            <a:prstGeom prst="roundRect">
              <a:avLst/>
            </a:prstGeom>
            <a:solidFill>
              <a:srgbClr val="DCC283"/>
            </a:solidFill>
            <a:ln w="12700">
              <a:solidFill>
                <a:srgbClr val="C5243D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09585"/>
              <a:r>
                <a:rPr lang="fr-FR" sz="2133" b="1" dirty="0">
                  <a:solidFill>
                    <a:srgbClr val="C5243D"/>
                  </a:solidFill>
                  <a:latin typeface="Century Gothic" panose="020B0502020202020204" pitchFamily="34" charset="0"/>
                </a:rPr>
                <a:t>Base de la fixation d’objectifs</a:t>
              </a:r>
            </a:p>
          </p:txBody>
        </p:sp>
        <p:sp>
          <p:nvSpPr>
            <p:cNvPr id="12" name="Rectangle à coins arrondis 11"/>
            <p:cNvSpPr/>
            <p:nvPr/>
          </p:nvSpPr>
          <p:spPr>
            <a:xfrm>
              <a:off x="3625828" y="2917837"/>
              <a:ext cx="2438401" cy="893618"/>
            </a:xfrm>
            <a:prstGeom prst="roundRect">
              <a:avLst/>
            </a:prstGeom>
            <a:solidFill>
              <a:schemeClr val="bg1"/>
            </a:solidFill>
            <a:ln w="12700">
              <a:solidFill>
                <a:srgbClr val="C5243D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09585"/>
              <a:r>
                <a:rPr lang="fr-FR" sz="2133" b="1" dirty="0">
                  <a:solidFill>
                    <a:srgbClr val="C5243D"/>
                  </a:solidFill>
                  <a:latin typeface="Century Gothic" panose="020B0502020202020204" pitchFamily="34" charset="0"/>
                </a:rPr>
                <a:t>Bénéfices pour l’équipe</a:t>
              </a:r>
            </a:p>
          </p:txBody>
        </p:sp>
        <p:sp>
          <p:nvSpPr>
            <p:cNvPr id="13" name="Rectangle à coins arrondis 12"/>
            <p:cNvSpPr/>
            <p:nvPr/>
          </p:nvSpPr>
          <p:spPr>
            <a:xfrm rot="20067380">
              <a:off x="4558195" y="3729078"/>
              <a:ext cx="2438401" cy="893618"/>
            </a:xfrm>
            <a:prstGeom prst="roundRect">
              <a:avLst/>
            </a:prstGeom>
            <a:solidFill>
              <a:schemeClr val="bg1"/>
            </a:solidFill>
            <a:ln w="12700">
              <a:solidFill>
                <a:srgbClr val="DCC283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09585"/>
              <a:r>
                <a:rPr lang="fr-FR" sz="2133" b="1" dirty="0">
                  <a:solidFill>
                    <a:srgbClr val="DCC283"/>
                  </a:solidFill>
                  <a:latin typeface="Century Gothic" panose="020B0502020202020204" pitchFamily="34" charset="0"/>
                </a:rPr>
                <a:t>Monitoring de la performance</a:t>
              </a:r>
            </a:p>
          </p:txBody>
        </p:sp>
        <p:sp>
          <p:nvSpPr>
            <p:cNvPr id="14" name="Rectangle à coins arrondis 13"/>
            <p:cNvSpPr/>
            <p:nvPr/>
          </p:nvSpPr>
          <p:spPr>
            <a:xfrm rot="870280">
              <a:off x="3945393" y="1224446"/>
              <a:ext cx="2438401" cy="893618"/>
            </a:xfrm>
            <a:prstGeom prst="roundRect">
              <a:avLst/>
            </a:prstGeom>
            <a:solidFill>
              <a:srgbClr val="C5243D"/>
            </a:solidFill>
            <a:ln w="12700">
              <a:solidFill>
                <a:srgbClr val="1D2763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09585"/>
              <a:r>
                <a:rPr lang="fr-FR" sz="2133" b="1" dirty="0">
                  <a:solidFill>
                    <a:prstClr val="white"/>
                  </a:solidFill>
                  <a:latin typeface="Century Gothic" panose="020B0502020202020204" pitchFamily="34" charset="0"/>
                </a:rPr>
                <a:t>Evaluation de la performance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0214809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0"/>
    </mc:Choice>
    <mc:Fallback xmlns="">
      <p:transition spd="slow" advTm="40000"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re 1"/>
          <p:cNvSpPr txBox="1">
            <a:spLocks/>
          </p:cNvSpPr>
          <p:nvPr/>
        </p:nvSpPr>
        <p:spPr>
          <a:xfrm>
            <a:off x="0" y="2538981"/>
            <a:ext cx="12191999" cy="1469307"/>
          </a:xfrm>
          <a:prstGeom prst="rect">
            <a:avLst/>
          </a:prstGeom>
          <a:noFill/>
        </p:spPr>
        <p:txBody>
          <a:bodyPr vert="horz" lIns="121920" tIns="60960" rIns="121920" bIns="60960" rtlCol="0" anchor="ctr">
            <a:normAutofit fontScale="92500"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ctr" defTabSz="609585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8000" b="1" i="0" u="none" strike="noStrike" kern="1200" cap="none" spc="0" normalizeH="0" baseline="0" noProof="0" dirty="0">
                <a:ln w="0"/>
                <a:solidFill>
                  <a:prstClr val="white"/>
                </a:solidFill>
                <a:effectLst/>
                <a:uLnTx/>
                <a:uFillTx/>
                <a:latin typeface="Century Gothic" panose="020B0502020202020204" pitchFamily="34" charset="0"/>
                <a:ea typeface="+mj-ea"/>
                <a:cs typeface="Arial"/>
              </a:rPr>
              <a:t>LA FIXATION D’OBJECTIFS</a:t>
            </a:r>
          </a:p>
        </p:txBody>
      </p:sp>
      <p:sp>
        <p:nvSpPr>
          <p:cNvPr id="7" name="Sous-titre 2"/>
          <p:cNvSpPr txBox="1">
            <a:spLocks/>
          </p:cNvSpPr>
          <p:nvPr/>
        </p:nvSpPr>
        <p:spPr>
          <a:xfrm>
            <a:off x="221004" y="4051308"/>
            <a:ext cx="9677739" cy="1922944"/>
          </a:xfrm>
          <a:prstGeom prst="rect">
            <a:avLst/>
          </a:prstGeom>
        </p:spPr>
        <p:txBody>
          <a:bodyPr vert="horz" lIns="121920" tIns="60960" rIns="121920" bIns="60960" rtlCol="0">
            <a:norm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609585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endParaRPr kumimoji="0" lang="fr-FR" sz="3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</p:txBody>
      </p:sp>
      <p:sp>
        <p:nvSpPr>
          <p:cNvPr id="4" name="ZoneTexte 3"/>
          <p:cNvSpPr txBox="1"/>
          <p:nvPr/>
        </p:nvSpPr>
        <p:spPr>
          <a:xfrm>
            <a:off x="221004" y="5974253"/>
            <a:ext cx="8023350" cy="6669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60958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1867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Alexis RUFFAULT – Chercheur en psychologie du sport et de la santé</a:t>
            </a:r>
            <a:endParaRPr kumimoji="0" lang="fr-FR" sz="1867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l" defTabSz="60958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1867" b="1" i="0" u="none" strike="noStrike" kern="1200" cap="none" spc="0" normalizeH="0" baseline="0" noProof="0" dirty="0">
                <a:ln>
                  <a:noFill/>
                </a:ln>
                <a:solidFill>
                  <a:srgbClr val="DCC283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Laboratoire Sport, Expertise et Performance (EA  7370)</a:t>
            </a:r>
          </a:p>
        </p:txBody>
      </p:sp>
      <p:sp>
        <p:nvSpPr>
          <p:cNvPr id="8" name="ZoneTexte 7"/>
          <p:cNvSpPr txBox="1"/>
          <p:nvPr/>
        </p:nvSpPr>
        <p:spPr>
          <a:xfrm>
            <a:off x="221006" y="5974252"/>
            <a:ext cx="8023350" cy="6669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60958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1867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Alexis RUFFAULT – Chercheur en psychologie du sport et de la santé</a:t>
            </a:r>
            <a:endParaRPr kumimoji="0" lang="fr-FR" sz="1867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l" defTabSz="60958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1867" b="1" i="0" u="none" strike="noStrike" kern="1200" cap="none" spc="0" normalizeH="0" baseline="0" noProof="0" dirty="0">
                <a:ln>
                  <a:noFill/>
                </a:ln>
                <a:solidFill>
                  <a:srgbClr val="DCC283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Laboratoire Sport, Expertise et Performance (EA  7370)</a:t>
            </a:r>
          </a:p>
        </p:txBody>
      </p:sp>
    </p:spTree>
    <p:extLst>
      <p:ext uri="{BB962C8B-B14F-4D97-AF65-F5344CB8AC3E}">
        <p14:creationId xmlns:p14="http://schemas.microsoft.com/office/powerpoint/2010/main" val="231700868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oneTexte 8"/>
          <p:cNvSpPr txBox="1"/>
          <p:nvPr/>
        </p:nvSpPr>
        <p:spPr>
          <a:xfrm>
            <a:off x="4239873" y="0"/>
            <a:ext cx="7165447" cy="9787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609585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4800" b="1" i="0" u="none" strike="noStrike" kern="1200" cap="none" spc="0" normalizeH="0" baseline="0" noProof="0" dirty="0">
                <a:ln>
                  <a:noFill/>
                </a:ln>
                <a:solidFill>
                  <a:srgbClr val="DCC283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Arial Black"/>
              </a:rPr>
              <a:t>QU’EST-CE QUE C’EST ?</a:t>
            </a: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CBFC109A-CAA3-4296-BCAE-FC4DB02C91DC}"/>
              </a:ext>
            </a:extLst>
          </p:cNvPr>
          <p:cNvSpPr txBox="1"/>
          <p:nvPr/>
        </p:nvSpPr>
        <p:spPr>
          <a:xfrm>
            <a:off x="1561513" y="2634405"/>
            <a:ext cx="9734844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ju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1800" b="0" i="0" u="none" strike="noStrike" kern="1200" cap="none" spc="0" normalizeH="0" baseline="0" noProof="0" dirty="0">
                <a:ln>
                  <a:noFill/>
                </a:ln>
                <a:solidFill>
                  <a:srgbClr val="2C2F65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Identifier des points que l’on souhaite travailler afin d’</a:t>
            </a:r>
            <a:r>
              <a:rPr kumimoji="0" lang="fr-FR" sz="1800" b="1" i="0" u="none" strike="noStrike" kern="1200" cap="none" spc="0" normalizeH="0" baseline="0" noProof="0" dirty="0">
                <a:ln>
                  <a:noFill/>
                </a:ln>
                <a:solidFill>
                  <a:srgbClr val="2C2F65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optimiser la performance</a:t>
            </a:r>
          </a:p>
          <a:p>
            <a:pPr marL="0" marR="0" lvl="0" indent="0" algn="ju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r-FR" sz="1800" b="1" i="0" u="none" strike="noStrike" kern="1200" cap="none" spc="0" normalizeH="0" baseline="0" noProof="0" dirty="0">
              <a:ln>
                <a:noFill/>
              </a:ln>
              <a:solidFill>
                <a:srgbClr val="2C2F65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ju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r-FR" sz="1800" b="1" i="0" u="none" strike="noStrike" kern="1200" cap="none" spc="0" normalizeH="0" baseline="0" noProof="0" dirty="0">
              <a:ln>
                <a:noFill/>
              </a:ln>
              <a:solidFill>
                <a:srgbClr val="2C2F65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ju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r-FR" sz="1800" b="1" i="0" u="none" strike="noStrike" kern="1200" cap="none" spc="0" normalizeH="0" baseline="0" noProof="0" dirty="0">
              <a:ln>
                <a:noFill/>
              </a:ln>
              <a:solidFill>
                <a:srgbClr val="2C2F65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ju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r-FR" sz="1800" b="1" i="0" u="none" strike="noStrike" kern="1200" cap="none" spc="0" normalizeH="0" baseline="0" noProof="0" dirty="0">
              <a:ln>
                <a:noFill/>
              </a:ln>
              <a:solidFill>
                <a:srgbClr val="2C2F65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ju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r-FR" sz="1800" b="0" i="0" u="none" strike="noStrike" kern="1200" cap="none" spc="0" normalizeH="0" baseline="0" noProof="0" dirty="0">
              <a:ln>
                <a:noFill/>
              </a:ln>
              <a:solidFill>
                <a:srgbClr val="2C2F65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ju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r-FR" sz="1800" b="0" i="0" u="none" strike="noStrike" kern="1200" cap="none" spc="0" normalizeH="0" baseline="0" noProof="0" dirty="0">
              <a:ln>
                <a:noFill/>
              </a:ln>
              <a:solidFill>
                <a:srgbClr val="C5243D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ju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1800" b="1" i="0" u="none" strike="noStrike" kern="1200" cap="none" spc="0" normalizeH="0" baseline="0" noProof="0" dirty="0">
                <a:ln>
                  <a:noFill/>
                </a:ln>
                <a:solidFill>
                  <a:srgbClr val="2C2F65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Différents champs d’action </a:t>
            </a:r>
            <a:r>
              <a:rPr kumimoji="0" lang="fr-FR" sz="1800" b="0" i="0" u="none" strike="noStrike" kern="1200" cap="none" spc="0" normalizeH="0" baseline="0" noProof="0" dirty="0">
                <a:ln>
                  <a:noFill/>
                </a:ln>
                <a:solidFill>
                  <a:srgbClr val="2C2F65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: tactique, physique, mental, technique ou hygiène de vie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r-FR" sz="1800" b="0" i="0" u="none" strike="noStrike" kern="1200" cap="none" spc="0" normalizeH="0" baseline="0" noProof="0" dirty="0">
              <a:ln>
                <a:noFill/>
              </a:ln>
              <a:solidFill>
                <a:srgbClr val="2C2F65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r-FR" sz="1800" b="0" i="0" u="none" strike="noStrike" kern="1200" cap="none" spc="0" normalizeH="0" baseline="0" noProof="0" dirty="0">
              <a:ln>
                <a:noFill/>
              </a:ln>
              <a:solidFill>
                <a:srgbClr val="2C2F65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r-FR" sz="1800" b="0" i="0" u="none" strike="noStrike" kern="1200" cap="none" spc="0" normalizeH="0" baseline="0" noProof="0" dirty="0">
              <a:ln>
                <a:noFill/>
              </a:ln>
              <a:solidFill>
                <a:srgbClr val="2C2F65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r-FR" sz="1800" b="0" i="0" u="none" strike="noStrike" kern="1200" cap="none" spc="0" normalizeH="0" baseline="0" noProof="0" dirty="0">
              <a:ln>
                <a:noFill/>
              </a:ln>
              <a:solidFill>
                <a:srgbClr val="2C2F65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r-FR" sz="1800" b="0" i="0" u="none" strike="noStrike" kern="1200" cap="none" spc="0" normalizeH="0" baseline="0" noProof="0" dirty="0">
              <a:ln>
                <a:noFill/>
              </a:ln>
              <a:solidFill>
                <a:srgbClr val="2C2F65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1800" b="0" i="1" u="none" strike="noStrike" kern="1200" cap="none" spc="0" normalizeH="0" baseline="0" noProof="0" dirty="0">
                <a:ln>
                  <a:noFill/>
                </a:ln>
                <a:solidFill>
                  <a:srgbClr val="2C2F65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Locke et Latham (1985) 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r-FR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7" name="ZoneTexte 26">
            <a:extLst>
              <a:ext uri="{FF2B5EF4-FFF2-40B4-BE49-F238E27FC236}">
                <a16:creationId xmlns:a16="http://schemas.microsoft.com/office/drawing/2014/main" id="{7CF2F66A-27AB-48E2-A302-651498304943}"/>
              </a:ext>
            </a:extLst>
          </p:cNvPr>
          <p:cNvSpPr txBox="1"/>
          <p:nvPr/>
        </p:nvSpPr>
        <p:spPr>
          <a:xfrm>
            <a:off x="7423052" y="778728"/>
            <a:ext cx="47689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LA FIXATION D’OBJECTIFS</a:t>
            </a:r>
          </a:p>
        </p:txBody>
      </p:sp>
      <p:pic>
        <p:nvPicPr>
          <p:cNvPr id="7" name="Image 6">
            <a:extLst>
              <a:ext uri="{FF2B5EF4-FFF2-40B4-BE49-F238E27FC236}">
                <a16:creationId xmlns:a16="http://schemas.microsoft.com/office/drawing/2014/main" id="{802ABD4E-BF3F-4FE8-9654-F562A5139F18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1">
                <a:lumMod val="5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1643" y="2543900"/>
            <a:ext cx="648000" cy="648000"/>
          </a:xfrm>
          <a:prstGeom prst="rect">
            <a:avLst/>
          </a:prstGeom>
        </p:spPr>
      </p:pic>
      <p:pic>
        <p:nvPicPr>
          <p:cNvPr id="4" name="Image 3">
            <a:extLst>
              <a:ext uri="{FF2B5EF4-FFF2-40B4-BE49-F238E27FC236}">
                <a16:creationId xmlns:a16="http://schemas.microsoft.com/office/drawing/2014/main" id="{BF3084CC-5AB7-4035-B63E-02DB428A6A70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1643" y="4466805"/>
            <a:ext cx="648000" cy="5825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7927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oneTexte 8"/>
          <p:cNvSpPr txBox="1"/>
          <p:nvPr/>
        </p:nvSpPr>
        <p:spPr>
          <a:xfrm>
            <a:off x="4239873" y="0"/>
            <a:ext cx="7165447" cy="8912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defTabSz="609585">
              <a:lnSpc>
                <a:spcPct val="120000"/>
              </a:lnSpc>
            </a:pPr>
            <a:r>
              <a:rPr lang="fr-FR" sz="4800" b="1" dirty="0">
                <a:solidFill>
                  <a:srgbClr val="DCC283"/>
                </a:solidFill>
                <a:latin typeface="Century Gothic" panose="020B0502020202020204" pitchFamily="34" charset="0"/>
                <a:cs typeface="Arial Black"/>
              </a:rPr>
              <a:t>EXERCICE</a:t>
            </a:r>
          </a:p>
        </p:txBody>
      </p:sp>
      <p:sp>
        <p:nvSpPr>
          <p:cNvPr id="10" name="ZoneTexte 9"/>
          <p:cNvSpPr txBox="1"/>
          <p:nvPr/>
        </p:nvSpPr>
        <p:spPr>
          <a:xfrm>
            <a:off x="4239874" y="771815"/>
            <a:ext cx="7165447" cy="4930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defTabSz="609585">
              <a:lnSpc>
                <a:spcPct val="120000"/>
              </a:lnSpc>
            </a:pPr>
            <a:r>
              <a:rPr lang="fr-FR" sz="2400" dirty="0">
                <a:solidFill>
                  <a:prstClr val="white"/>
                </a:solidFill>
                <a:latin typeface="Century Gothic" panose="020B0502020202020204" pitchFamily="34" charset="0"/>
                <a:cs typeface="Arial Bold"/>
              </a:rPr>
              <a:t>LA FIXATION D’OBJECTIFS</a:t>
            </a:r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F607389E-8271-46DE-87E3-814C77A192E5}"/>
              </a:ext>
            </a:extLst>
          </p:cNvPr>
          <p:cNvSpPr txBox="1"/>
          <p:nvPr/>
        </p:nvSpPr>
        <p:spPr>
          <a:xfrm>
            <a:off x="590843" y="1674055"/>
            <a:ext cx="11197883" cy="40934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>
                <a:solidFill>
                  <a:srgbClr val="2C2F65"/>
                </a:solidFill>
                <a:latin typeface="Century Gothic" panose="020B0502020202020204" pitchFamily="34" charset="0"/>
              </a:rPr>
              <a:t>Consigne : Ecrire un objectif par post-it</a:t>
            </a:r>
          </a:p>
          <a:p>
            <a:r>
              <a:rPr lang="fr-FR" dirty="0">
                <a:solidFill>
                  <a:srgbClr val="2C2F65"/>
                </a:solidFill>
                <a:latin typeface="Century Gothic" panose="020B0502020202020204" pitchFamily="34" charset="0"/>
              </a:rPr>
              <a:t> 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fr-FR" dirty="0">
                <a:solidFill>
                  <a:srgbClr val="2C2F65"/>
                </a:solidFill>
                <a:latin typeface="Century Gothic" panose="020B0502020202020204" pitchFamily="34" charset="0"/>
              </a:rPr>
              <a:t>Autant de post-it à votre disposition que d’objectifs.</a:t>
            </a:r>
          </a:p>
          <a:p>
            <a:endParaRPr lang="fr-FR" dirty="0">
              <a:solidFill>
                <a:srgbClr val="2C2F65"/>
              </a:solidFill>
              <a:latin typeface="Century Gothic" panose="020B0502020202020204" pitchFamily="34" charset="0"/>
            </a:endParaRPr>
          </a:p>
          <a:p>
            <a:endParaRPr lang="fr-FR" dirty="0">
              <a:solidFill>
                <a:srgbClr val="2C2F65"/>
              </a:solidFill>
              <a:latin typeface="Century Gothic" panose="020B0502020202020204" pitchFamily="34" charset="0"/>
            </a:endParaRPr>
          </a:p>
          <a:p>
            <a:endParaRPr lang="fr-FR" dirty="0">
              <a:solidFill>
                <a:srgbClr val="2C2F65"/>
              </a:solidFill>
              <a:latin typeface="Century Gothic" panose="020B0502020202020204" pitchFamily="34" charset="0"/>
            </a:endParaRPr>
          </a:p>
          <a:p>
            <a:endParaRPr lang="fr-FR" dirty="0">
              <a:solidFill>
                <a:srgbClr val="2C2F65"/>
              </a:solidFill>
              <a:latin typeface="Century Gothic" panose="020B0502020202020204" pitchFamily="34" charset="0"/>
            </a:endParaRPr>
          </a:p>
          <a:p>
            <a:pPr lvl="8"/>
            <a:r>
              <a:rPr lang="fr-FR" dirty="0">
                <a:solidFill>
                  <a:srgbClr val="2C2F65"/>
                </a:solidFill>
                <a:latin typeface="Century Gothic" panose="020B0502020202020204" pitchFamily="34" charset="0"/>
              </a:rPr>
              <a:t>		</a:t>
            </a:r>
            <a:r>
              <a:rPr lang="fr-FR" sz="4400" dirty="0">
                <a:solidFill>
                  <a:srgbClr val="2C2F65"/>
                </a:solidFill>
                <a:latin typeface="Century Gothic" panose="020B0502020202020204" pitchFamily="34" charset="0"/>
              </a:rPr>
              <a:t>=</a:t>
            </a:r>
          </a:p>
          <a:p>
            <a:endParaRPr lang="fr-FR" dirty="0">
              <a:solidFill>
                <a:srgbClr val="2C2F65"/>
              </a:solidFill>
              <a:latin typeface="Century Gothic" panose="020B0502020202020204" pitchFamily="34" charset="0"/>
            </a:endParaRPr>
          </a:p>
          <a:p>
            <a:endParaRPr lang="fr-FR" dirty="0">
              <a:solidFill>
                <a:srgbClr val="2C2F65"/>
              </a:solidFill>
              <a:latin typeface="Century Gothic" panose="020B0502020202020204" pitchFamily="34" charset="0"/>
            </a:endParaRPr>
          </a:p>
          <a:p>
            <a:endParaRPr lang="fr-FR" dirty="0">
              <a:solidFill>
                <a:srgbClr val="2C2F65"/>
              </a:solidFill>
              <a:latin typeface="Century Gothic" panose="020B0502020202020204" pitchFamily="34" charset="0"/>
            </a:endParaRPr>
          </a:p>
          <a:p>
            <a:endParaRPr lang="fr-FR" dirty="0">
              <a:solidFill>
                <a:srgbClr val="2C2F65"/>
              </a:solidFill>
              <a:latin typeface="Century Gothic" panose="020B0502020202020204" pitchFamily="34" charset="0"/>
            </a:endParaRPr>
          </a:p>
          <a:p>
            <a:endParaRPr lang="fr-FR" dirty="0"/>
          </a:p>
        </p:txBody>
      </p:sp>
      <p:pic>
        <p:nvPicPr>
          <p:cNvPr id="22" name="Image 21">
            <a:extLst>
              <a:ext uri="{FF2B5EF4-FFF2-40B4-BE49-F238E27FC236}">
                <a16:creationId xmlns:a16="http://schemas.microsoft.com/office/drawing/2014/main" id="{802ABD4E-BF3F-4FE8-9654-F562A5139F18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1">
                <a:lumMod val="5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5177" y="3016546"/>
            <a:ext cx="1962443" cy="1962443"/>
          </a:xfrm>
          <a:prstGeom prst="rect">
            <a:avLst/>
          </a:prstGeom>
        </p:spPr>
      </p:pic>
      <p:pic>
        <p:nvPicPr>
          <p:cNvPr id="4" name="Image 3">
            <a:extLst>
              <a:ext uri="{FF2B5EF4-FFF2-40B4-BE49-F238E27FC236}">
                <a16:creationId xmlns:a16="http://schemas.microsoft.com/office/drawing/2014/main" id="{7CB33495-5C69-4A19-9655-44CE3DF0166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49282" y="3016767"/>
            <a:ext cx="2283532" cy="196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789264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oneTexte 8"/>
          <p:cNvSpPr txBox="1"/>
          <p:nvPr/>
        </p:nvSpPr>
        <p:spPr>
          <a:xfrm>
            <a:off x="2349305" y="0"/>
            <a:ext cx="9056015" cy="8912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defTabSz="609585">
              <a:lnSpc>
                <a:spcPct val="120000"/>
              </a:lnSpc>
            </a:pPr>
            <a:r>
              <a:rPr lang="fr-FR" sz="4800" b="1" dirty="0">
                <a:solidFill>
                  <a:srgbClr val="DCC283"/>
                </a:solidFill>
                <a:latin typeface="Century Gothic" panose="020B0502020202020204" pitchFamily="34" charset="0"/>
                <a:cs typeface="Arial Black"/>
              </a:rPr>
              <a:t>DEUX TYPES D’OBJECTIFS</a:t>
            </a:r>
          </a:p>
        </p:txBody>
      </p:sp>
      <p:sp>
        <p:nvSpPr>
          <p:cNvPr id="10" name="ZoneTexte 9"/>
          <p:cNvSpPr txBox="1"/>
          <p:nvPr/>
        </p:nvSpPr>
        <p:spPr>
          <a:xfrm>
            <a:off x="4239874" y="771815"/>
            <a:ext cx="7165447" cy="4930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defTabSz="609585">
              <a:lnSpc>
                <a:spcPct val="120000"/>
              </a:lnSpc>
            </a:pPr>
            <a:r>
              <a:rPr lang="fr-FR" sz="2400" dirty="0">
                <a:solidFill>
                  <a:prstClr val="white"/>
                </a:solidFill>
                <a:latin typeface="Century Gothic" panose="020B0502020202020204" pitchFamily="34" charset="0"/>
                <a:cs typeface="Arial Bold"/>
              </a:rPr>
              <a:t>LA FIXATION D’OBJECTIFS</a:t>
            </a:r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A2228CA2-EB32-45BA-97D8-412D633856D8}"/>
              </a:ext>
            </a:extLst>
          </p:cNvPr>
          <p:cNvSpPr txBox="1"/>
          <p:nvPr/>
        </p:nvSpPr>
        <p:spPr>
          <a:xfrm>
            <a:off x="1379574" y="1389537"/>
            <a:ext cx="10310679" cy="52322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anose="05000000000000000000" pitchFamily="2" charset="2"/>
              <a:buChar char="Ø"/>
            </a:pPr>
            <a:endParaRPr lang="fr-FR" dirty="0">
              <a:solidFill>
                <a:srgbClr val="2C2F65"/>
              </a:solidFill>
              <a:latin typeface="Century Gothic" panose="020B0502020202020204" pitchFamily="34" charset="0"/>
            </a:endParaRPr>
          </a:p>
          <a:p>
            <a:pPr>
              <a:buFont typeface="Wingdings" panose="05000000000000000000" pitchFamily="2" charset="2"/>
              <a:buChar char="Ø"/>
            </a:pPr>
            <a:endParaRPr lang="fr-FR" dirty="0">
              <a:solidFill>
                <a:srgbClr val="2C2F65"/>
              </a:solidFill>
              <a:latin typeface="Century Gothic" panose="020B0502020202020204" pitchFamily="34" charset="0"/>
            </a:endParaRPr>
          </a:p>
          <a:p>
            <a:pPr>
              <a:buFont typeface="Wingdings" panose="05000000000000000000" pitchFamily="2" charset="2"/>
              <a:buChar char="Ø"/>
            </a:pPr>
            <a:endParaRPr lang="fr-FR" dirty="0">
              <a:solidFill>
                <a:srgbClr val="2C2F65"/>
              </a:solidFill>
              <a:latin typeface="Century Gothic" panose="020B0502020202020204" pitchFamily="34" charset="0"/>
            </a:endParaRPr>
          </a:p>
          <a:p>
            <a:pPr>
              <a:buFont typeface="Wingdings" panose="05000000000000000000" pitchFamily="2" charset="2"/>
              <a:buChar char="Ø"/>
            </a:pPr>
            <a:endParaRPr lang="fr-FR" dirty="0">
              <a:solidFill>
                <a:srgbClr val="2C2F65"/>
              </a:solidFill>
              <a:latin typeface="Century Gothic" panose="020B0502020202020204" pitchFamily="34" charset="0"/>
            </a:endParaRPr>
          </a:p>
          <a:p>
            <a:pPr algn="just"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fr-FR" dirty="0">
                <a:solidFill>
                  <a:srgbClr val="2C2F65"/>
                </a:solidFill>
                <a:latin typeface="Century Gothic" panose="020B0502020202020204" pitchFamily="34" charset="0"/>
              </a:rPr>
              <a:t>Objectifs de </a:t>
            </a:r>
            <a:r>
              <a:rPr lang="fr-FR" b="1" dirty="0">
                <a:solidFill>
                  <a:srgbClr val="2C2F65"/>
                </a:solidFill>
                <a:latin typeface="Century Gothic" panose="020B0502020202020204" pitchFamily="34" charset="0"/>
              </a:rPr>
              <a:t>résultat </a:t>
            </a:r>
            <a:r>
              <a:rPr lang="fr-FR" dirty="0">
                <a:solidFill>
                  <a:srgbClr val="2C2F65"/>
                </a:solidFill>
                <a:latin typeface="Century Gothic" panose="020B0502020202020204" pitchFamily="34" charset="0"/>
              </a:rPr>
              <a:t>: but que l’on souhaite atteindre, </a:t>
            </a:r>
            <a:r>
              <a:rPr lang="fr-FR" b="1" dirty="0">
                <a:solidFill>
                  <a:srgbClr val="2C2F65"/>
                </a:solidFill>
                <a:latin typeface="Century Gothic" panose="020B0502020202020204" pitchFamily="34" charset="0"/>
              </a:rPr>
              <a:t>résultat d’un évènement sportif</a:t>
            </a:r>
            <a:r>
              <a:rPr lang="fr-FR" dirty="0">
                <a:solidFill>
                  <a:srgbClr val="2C2F65"/>
                </a:solidFill>
                <a:latin typeface="Century Gothic" panose="020B0502020202020204" pitchFamily="34" charset="0"/>
              </a:rPr>
              <a:t>. Objectif à long terme.</a:t>
            </a:r>
          </a:p>
          <a:p>
            <a:pPr lvl="1" algn="just">
              <a:buFont typeface="Wingdings" panose="05000000000000000000" pitchFamily="2" charset="2"/>
              <a:buChar char="Ø"/>
            </a:pPr>
            <a:r>
              <a:rPr lang="fr-FR" i="1" dirty="0">
                <a:solidFill>
                  <a:srgbClr val="2C2F65"/>
                </a:solidFill>
                <a:latin typeface="Century Gothic" panose="020B0502020202020204" pitchFamily="34" charset="0"/>
              </a:rPr>
              <a:t>Exemples : faire un podium, se qualifier aux mondiaux, etc.</a:t>
            </a:r>
          </a:p>
          <a:p>
            <a:pPr lvl="1" algn="just">
              <a:buFont typeface="Wingdings" panose="05000000000000000000" pitchFamily="2" charset="2"/>
              <a:buChar char="Ø"/>
            </a:pPr>
            <a:endParaRPr lang="fr-FR" dirty="0">
              <a:solidFill>
                <a:srgbClr val="2C2F65"/>
              </a:solidFill>
              <a:latin typeface="Century Gothic" panose="020B0502020202020204" pitchFamily="34" charset="0"/>
            </a:endParaRPr>
          </a:p>
          <a:p>
            <a:pPr lvl="1" algn="just"/>
            <a:endParaRPr lang="fr-FR" dirty="0">
              <a:solidFill>
                <a:srgbClr val="2C2F65"/>
              </a:solidFill>
              <a:latin typeface="Century Gothic" panose="020B0502020202020204" pitchFamily="34" charset="0"/>
            </a:endParaRPr>
          </a:p>
          <a:p>
            <a:pPr lvl="1" algn="just"/>
            <a:endParaRPr lang="fr-FR" dirty="0">
              <a:solidFill>
                <a:srgbClr val="2C2F65"/>
              </a:solidFill>
              <a:latin typeface="Century Gothic" panose="020B0502020202020204" pitchFamily="34" charset="0"/>
            </a:endParaRPr>
          </a:p>
          <a:p>
            <a:pPr lvl="1" algn="just">
              <a:buFont typeface="Wingdings" panose="05000000000000000000" pitchFamily="2" charset="2"/>
              <a:buChar char="Ø"/>
            </a:pPr>
            <a:endParaRPr lang="fr-FR" dirty="0">
              <a:solidFill>
                <a:srgbClr val="2C2F65"/>
              </a:solidFill>
              <a:latin typeface="Century Gothic" panose="020B0502020202020204" pitchFamily="34" charset="0"/>
            </a:endParaRPr>
          </a:p>
          <a:p>
            <a:pPr algn="just"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fr-FR" dirty="0">
                <a:solidFill>
                  <a:srgbClr val="2C2F65"/>
                </a:solidFill>
                <a:latin typeface="Century Gothic" panose="020B0502020202020204" pitchFamily="34" charset="0"/>
              </a:rPr>
              <a:t>Objectifs de </a:t>
            </a:r>
            <a:r>
              <a:rPr lang="fr-FR" b="1" dirty="0">
                <a:solidFill>
                  <a:srgbClr val="2C2F65"/>
                </a:solidFill>
                <a:latin typeface="Century Gothic" panose="020B0502020202020204" pitchFamily="34" charset="0"/>
              </a:rPr>
              <a:t>maitrise </a:t>
            </a:r>
            <a:r>
              <a:rPr lang="fr-FR" dirty="0">
                <a:solidFill>
                  <a:srgbClr val="2C2F65"/>
                </a:solidFill>
                <a:latin typeface="Century Gothic" panose="020B0502020202020204" pitchFamily="34" charset="0"/>
              </a:rPr>
              <a:t>: performance à atteindre par l’athlète, </a:t>
            </a:r>
            <a:r>
              <a:rPr lang="fr-FR" b="1" dirty="0">
                <a:solidFill>
                  <a:srgbClr val="2C2F65"/>
                </a:solidFill>
                <a:latin typeface="Century Gothic" panose="020B0502020202020204" pitchFamily="34" charset="0"/>
              </a:rPr>
              <a:t>indépendamment des autres</a:t>
            </a:r>
            <a:r>
              <a:rPr lang="fr-FR" dirty="0">
                <a:solidFill>
                  <a:srgbClr val="2C2F65"/>
                </a:solidFill>
                <a:latin typeface="Century Gothic" panose="020B0502020202020204" pitchFamily="34" charset="0"/>
              </a:rPr>
              <a:t>. Qu’est-ce qu’il faut que je fasse pour atteindre mon objectif de résultat?</a:t>
            </a:r>
          </a:p>
          <a:p>
            <a:pPr lvl="1" algn="just">
              <a:buFont typeface="Wingdings" panose="05000000000000000000" pitchFamily="2" charset="2"/>
              <a:buChar char="Ø"/>
            </a:pPr>
            <a:r>
              <a:rPr lang="fr-FR" i="1" dirty="0">
                <a:solidFill>
                  <a:srgbClr val="2C2F65"/>
                </a:solidFill>
                <a:latin typeface="Century Gothic" panose="020B0502020202020204" pitchFamily="34" charset="0"/>
              </a:rPr>
              <a:t> Exemples : marquer 25 points à un match de basket, 7 services réussis en match, faire 15 smatchs dans une partie</a:t>
            </a:r>
          </a:p>
          <a:p>
            <a:pPr lvl="1" algn="just"/>
            <a:endParaRPr lang="fr-FR" dirty="0">
              <a:solidFill>
                <a:srgbClr val="2C2F65"/>
              </a:solidFill>
              <a:latin typeface="Century Gothic" panose="020B0502020202020204" pitchFamily="34" charset="0"/>
            </a:endParaRPr>
          </a:p>
          <a:p>
            <a:endParaRPr lang="fr-FR" dirty="0">
              <a:latin typeface="Century Gothic" panose="020B0502020202020204" pitchFamily="34" charset="0"/>
            </a:endParaRPr>
          </a:p>
          <a:p>
            <a:pPr algn="r"/>
            <a:r>
              <a:rPr lang="fr-FR" i="1" dirty="0">
                <a:solidFill>
                  <a:srgbClr val="2C2F65"/>
                </a:solidFill>
                <a:latin typeface="Century Gothic" panose="020B0502020202020204" pitchFamily="34" charset="0"/>
              </a:rPr>
              <a:t>(Kingston et Hardy, 1997) </a:t>
            </a:r>
          </a:p>
        </p:txBody>
      </p:sp>
      <p:pic>
        <p:nvPicPr>
          <p:cNvPr id="22" name="Image 21">
            <a:extLst>
              <a:ext uri="{FF2B5EF4-FFF2-40B4-BE49-F238E27FC236}">
                <a16:creationId xmlns:a16="http://schemas.microsoft.com/office/drawing/2014/main" id="{AB22FADB-0E70-4302-8617-2537A390A85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8997" y="4441976"/>
            <a:ext cx="1051200" cy="104946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6233" y="2416024"/>
            <a:ext cx="856728" cy="1051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284933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oneTexte 8"/>
          <p:cNvSpPr txBox="1"/>
          <p:nvPr/>
        </p:nvSpPr>
        <p:spPr>
          <a:xfrm>
            <a:off x="4239873" y="0"/>
            <a:ext cx="7165447" cy="8912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defTabSz="609585">
              <a:lnSpc>
                <a:spcPct val="120000"/>
              </a:lnSpc>
            </a:pPr>
            <a:r>
              <a:rPr lang="fr-FR" sz="4800" b="1" dirty="0">
                <a:solidFill>
                  <a:srgbClr val="DCC283"/>
                </a:solidFill>
                <a:latin typeface="Century Gothic" panose="020B0502020202020204" pitchFamily="34" charset="0"/>
                <a:cs typeface="Arial Black"/>
              </a:rPr>
              <a:t>EXERCICE</a:t>
            </a:r>
          </a:p>
        </p:txBody>
      </p:sp>
      <p:sp>
        <p:nvSpPr>
          <p:cNvPr id="10" name="ZoneTexte 9"/>
          <p:cNvSpPr txBox="1"/>
          <p:nvPr/>
        </p:nvSpPr>
        <p:spPr>
          <a:xfrm>
            <a:off x="4239874" y="771815"/>
            <a:ext cx="7165447" cy="4930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defTabSz="609585">
              <a:lnSpc>
                <a:spcPct val="120000"/>
              </a:lnSpc>
            </a:pPr>
            <a:r>
              <a:rPr lang="fr-FR" sz="2400" dirty="0">
                <a:solidFill>
                  <a:prstClr val="white"/>
                </a:solidFill>
                <a:latin typeface="Century Gothic" panose="020B0502020202020204" pitchFamily="34" charset="0"/>
                <a:cs typeface="Arial Bold"/>
              </a:rPr>
              <a:t>LA FIXATION D’OBJECTIFS</a:t>
            </a:r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28EF8463-056F-4E0D-8561-6679584F20DA}"/>
              </a:ext>
            </a:extLst>
          </p:cNvPr>
          <p:cNvSpPr txBox="1"/>
          <p:nvPr/>
        </p:nvSpPr>
        <p:spPr>
          <a:xfrm>
            <a:off x="942535" y="2082018"/>
            <a:ext cx="1046278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>
                <a:solidFill>
                  <a:srgbClr val="2C2F65"/>
                </a:solidFill>
                <a:latin typeface="Century Gothic" panose="020B0502020202020204" pitchFamily="34" charset="0"/>
              </a:rPr>
              <a:t>Consigne : A partir des objectifs précédemment écrits sur les post-it, il faut les classer selon les deux types d’objectifs</a:t>
            </a:r>
          </a:p>
          <a:p>
            <a:endParaRPr lang="fr-FR" dirty="0"/>
          </a:p>
          <a:p>
            <a:endParaRPr lang="fr-FR" dirty="0"/>
          </a:p>
        </p:txBody>
      </p:sp>
      <p:sp>
        <p:nvSpPr>
          <p:cNvPr id="29" name="ZoneTexte 28">
            <a:extLst>
              <a:ext uri="{FF2B5EF4-FFF2-40B4-BE49-F238E27FC236}">
                <a16:creationId xmlns:a16="http://schemas.microsoft.com/office/drawing/2014/main" id="{D5A32D75-1699-4F05-8766-8B8647075B47}"/>
              </a:ext>
            </a:extLst>
          </p:cNvPr>
          <p:cNvSpPr txBox="1"/>
          <p:nvPr/>
        </p:nvSpPr>
        <p:spPr>
          <a:xfrm>
            <a:off x="2388575" y="5303520"/>
            <a:ext cx="28385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>
                <a:solidFill>
                  <a:srgbClr val="2C2F65"/>
                </a:solidFill>
                <a:latin typeface="Century Gothic" panose="020B0502020202020204" pitchFamily="34" charset="0"/>
              </a:rPr>
              <a:t>OBJECTIFS DE RESULTAT</a:t>
            </a:r>
          </a:p>
        </p:txBody>
      </p:sp>
      <p:sp>
        <p:nvSpPr>
          <p:cNvPr id="30" name="ZoneTexte 29">
            <a:extLst>
              <a:ext uri="{FF2B5EF4-FFF2-40B4-BE49-F238E27FC236}">
                <a16:creationId xmlns:a16="http://schemas.microsoft.com/office/drawing/2014/main" id="{84204564-F0C2-41F6-B314-D9E12208AD79}"/>
              </a:ext>
            </a:extLst>
          </p:cNvPr>
          <p:cNvSpPr txBox="1"/>
          <p:nvPr/>
        </p:nvSpPr>
        <p:spPr>
          <a:xfrm>
            <a:off x="7217650" y="5303520"/>
            <a:ext cx="27042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>
                <a:solidFill>
                  <a:srgbClr val="2C2F65"/>
                </a:solidFill>
                <a:latin typeface="Century Gothic" panose="020B0502020202020204" pitchFamily="34" charset="0"/>
              </a:rPr>
              <a:t>OBJECTIFS DE MAITRISE</a:t>
            </a: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21034" y="3413132"/>
            <a:ext cx="1173600" cy="1440000"/>
          </a:xfrm>
          <a:prstGeom prst="rect">
            <a:avLst/>
          </a:prstGeom>
          <a:ln w="38100">
            <a:noFill/>
          </a:ln>
        </p:spPr>
      </p:pic>
      <p:pic>
        <p:nvPicPr>
          <p:cNvPr id="11" name="Image 10">
            <a:extLst>
              <a:ext uri="{FF2B5EF4-FFF2-40B4-BE49-F238E27FC236}">
                <a16:creationId xmlns:a16="http://schemas.microsoft.com/office/drawing/2014/main" id="{AB22FADB-0E70-4302-8617-2537A390A85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48593" y="3413133"/>
            <a:ext cx="1442386" cy="1439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078672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oneTexte 8"/>
          <p:cNvSpPr txBox="1"/>
          <p:nvPr/>
        </p:nvSpPr>
        <p:spPr>
          <a:xfrm>
            <a:off x="4239873" y="0"/>
            <a:ext cx="7165447" cy="9787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defTabSz="609585">
              <a:lnSpc>
                <a:spcPct val="120000"/>
              </a:lnSpc>
            </a:pPr>
            <a:r>
              <a:rPr lang="fr-FR" sz="4800" b="1" dirty="0">
                <a:solidFill>
                  <a:srgbClr val="DCC283"/>
                </a:solidFill>
                <a:latin typeface="Century Gothic" panose="020B0502020202020204" pitchFamily="34" charset="0"/>
                <a:cs typeface="Arial Black"/>
              </a:rPr>
              <a:t>A QUOI CA SERT ?</a:t>
            </a:r>
          </a:p>
        </p:txBody>
      </p:sp>
      <p:sp>
        <p:nvSpPr>
          <p:cNvPr id="10" name="ZoneTexte 9"/>
          <p:cNvSpPr txBox="1"/>
          <p:nvPr/>
        </p:nvSpPr>
        <p:spPr>
          <a:xfrm>
            <a:off x="4239874" y="771815"/>
            <a:ext cx="7165447" cy="4930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defTabSz="609585">
              <a:lnSpc>
                <a:spcPct val="120000"/>
              </a:lnSpc>
            </a:pPr>
            <a:r>
              <a:rPr lang="fr-FR" sz="2400" dirty="0">
                <a:solidFill>
                  <a:prstClr val="white"/>
                </a:solidFill>
                <a:latin typeface="Century Gothic" panose="020B0502020202020204" pitchFamily="34" charset="0"/>
                <a:cs typeface="Arial Bold"/>
              </a:rPr>
              <a:t>LA FIXATION D’OBJECTIFS</a:t>
            </a:r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9EE6C543-3907-4026-994F-EB4566AEA2CB}"/>
              </a:ext>
            </a:extLst>
          </p:cNvPr>
          <p:cNvSpPr txBox="1"/>
          <p:nvPr/>
        </p:nvSpPr>
        <p:spPr>
          <a:xfrm>
            <a:off x="450166" y="1924718"/>
            <a:ext cx="10955154" cy="480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fr-FR" dirty="0">
                <a:solidFill>
                  <a:srgbClr val="2C2F65"/>
                </a:solidFill>
                <a:latin typeface="Century Gothic" panose="020B0502020202020204" pitchFamily="34" charset="0"/>
              </a:rPr>
              <a:t>Donner du sens à ce que l’on fait à l’entrainement</a:t>
            </a:r>
          </a:p>
          <a:p>
            <a:endParaRPr lang="fr-FR" dirty="0">
              <a:solidFill>
                <a:srgbClr val="2C2F65"/>
              </a:solidFill>
              <a:latin typeface="Century Gothic" panose="020B0502020202020204" pitchFamily="34" charset="0"/>
            </a:endParaRPr>
          </a:p>
          <a:p>
            <a:pPr>
              <a:buFont typeface="Wingdings" panose="05000000000000000000" pitchFamily="2" charset="2"/>
              <a:buChar char="§"/>
            </a:pPr>
            <a:r>
              <a:rPr lang="fr-FR" dirty="0">
                <a:solidFill>
                  <a:srgbClr val="2C2F65"/>
                </a:solidFill>
                <a:latin typeface="Century Gothic" panose="020B0502020202020204" pitchFamily="34" charset="0"/>
              </a:rPr>
              <a:t>Augmenter sa motivation</a:t>
            </a:r>
          </a:p>
          <a:p>
            <a:endParaRPr lang="fr-FR" dirty="0">
              <a:solidFill>
                <a:srgbClr val="2C2F65"/>
              </a:solidFill>
              <a:latin typeface="Century Gothic" panose="020B0502020202020204" pitchFamily="34" charset="0"/>
            </a:endParaRPr>
          </a:p>
          <a:p>
            <a:pPr>
              <a:buFont typeface="Wingdings" panose="05000000000000000000" pitchFamily="2" charset="2"/>
              <a:buChar char="§"/>
            </a:pPr>
            <a:r>
              <a:rPr lang="fr-FR" dirty="0">
                <a:solidFill>
                  <a:srgbClr val="2C2F65"/>
                </a:solidFill>
                <a:latin typeface="Century Gothic" panose="020B0502020202020204" pitchFamily="34" charset="0"/>
              </a:rPr>
              <a:t>Mieux comprendre son fonctionnement et ses besoins</a:t>
            </a:r>
          </a:p>
          <a:p>
            <a:endParaRPr lang="fr-FR" dirty="0">
              <a:solidFill>
                <a:srgbClr val="2C2F65"/>
              </a:solidFill>
              <a:latin typeface="Century Gothic" panose="020B0502020202020204" pitchFamily="34" charset="0"/>
            </a:endParaRPr>
          </a:p>
          <a:p>
            <a:pPr>
              <a:buFont typeface="Wingdings" panose="05000000000000000000" pitchFamily="2" charset="2"/>
              <a:buChar char="§"/>
            </a:pPr>
            <a:r>
              <a:rPr lang="fr-FR" dirty="0">
                <a:solidFill>
                  <a:srgbClr val="2C2F65"/>
                </a:solidFill>
                <a:latin typeface="Century Gothic" panose="020B0502020202020204" pitchFamily="34" charset="0"/>
              </a:rPr>
              <a:t>Travailler la persévérance et la mobilisation de ses efforts</a:t>
            </a:r>
          </a:p>
          <a:p>
            <a:endParaRPr lang="fr-FR" dirty="0">
              <a:solidFill>
                <a:srgbClr val="2C2F65"/>
              </a:solidFill>
              <a:latin typeface="Century Gothic" panose="020B0502020202020204" pitchFamily="34" charset="0"/>
            </a:endParaRPr>
          </a:p>
          <a:p>
            <a:pPr>
              <a:buFont typeface="Wingdings" panose="05000000000000000000" pitchFamily="2" charset="2"/>
              <a:buChar char="§"/>
            </a:pPr>
            <a:r>
              <a:rPr lang="fr-FR" dirty="0">
                <a:solidFill>
                  <a:srgbClr val="2C2F65"/>
                </a:solidFill>
                <a:latin typeface="Century Gothic" panose="020B0502020202020204" pitchFamily="34" charset="0"/>
              </a:rPr>
              <a:t>Gérer </a:t>
            </a:r>
            <a:r>
              <a:rPr lang="fr-FR">
                <a:solidFill>
                  <a:srgbClr val="2C2F65"/>
                </a:solidFill>
                <a:latin typeface="Century Gothic" panose="020B0502020202020204" pitchFamily="34" charset="0"/>
              </a:rPr>
              <a:t>ses émotions</a:t>
            </a:r>
            <a:endParaRPr lang="fr-FR" dirty="0">
              <a:solidFill>
                <a:srgbClr val="2C2F65"/>
              </a:solidFill>
              <a:latin typeface="Century Gothic" panose="020B0502020202020204" pitchFamily="34" charset="0"/>
            </a:endParaRPr>
          </a:p>
          <a:p>
            <a:endParaRPr lang="fr-FR" dirty="0">
              <a:solidFill>
                <a:srgbClr val="2C2F65"/>
              </a:solidFill>
              <a:latin typeface="Century Gothic" panose="020B0502020202020204" pitchFamily="34" charset="0"/>
            </a:endParaRPr>
          </a:p>
          <a:p>
            <a:pPr>
              <a:buFont typeface="Wingdings" panose="05000000000000000000" pitchFamily="2" charset="2"/>
              <a:buChar char="§"/>
            </a:pPr>
            <a:r>
              <a:rPr lang="fr-FR" dirty="0">
                <a:solidFill>
                  <a:srgbClr val="2C2F65"/>
                </a:solidFill>
                <a:latin typeface="Century Gothic" panose="020B0502020202020204" pitchFamily="34" charset="0"/>
              </a:rPr>
              <a:t>Améliorer la confiance en soi</a:t>
            </a:r>
          </a:p>
          <a:p>
            <a:pPr>
              <a:buFont typeface="Wingdings" panose="05000000000000000000" pitchFamily="2" charset="2"/>
              <a:buChar char="§"/>
            </a:pPr>
            <a:endParaRPr lang="fr-FR" dirty="0">
              <a:solidFill>
                <a:srgbClr val="2C2F65"/>
              </a:solidFill>
              <a:latin typeface="Century Gothic" panose="020B0502020202020204" pitchFamily="34" charset="0"/>
            </a:endParaRPr>
          </a:p>
          <a:p>
            <a:pPr>
              <a:buFont typeface="Wingdings" panose="05000000000000000000" pitchFamily="2" charset="2"/>
              <a:buChar char="§"/>
            </a:pPr>
            <a:r>
              <a:rPr lang="fr-FR" dirty="0">
                <a:solidFill>
                  <a:srgbClr val="2C2F65"/>
                </a:solidFill>
                <a:latin typeface="Century Gothic" panose="020B0502020202020204" pitchFamily="34" charset="0"/>
              </a:rPr>
              <a:t>Développer de nouvelles stratégies d’apprentissage</a:t>
            </a:r>
          </a:p>
          <a:p>
            <a:pPr>
              <a:buFont typeface="Wingdings" panose="05000000000000000000" pitchFamily="2" charset="2"/>
              <a:buChar char="§"/>
            </a:pPr>
            <a:endParaRPr lang="fr-FR" dirty="0">
              <a:solidFill>
                <a:srgbClr val="2C2F65"/>
              </a:solidFill>
              <a:latin typeface="Century Gothic" panose="020B0502020202020204" pitchFamily="34" charset="0"/>
            </a:endParaRPr>
          </a:p>
          <a:p>
            <a:endParaRPr lang="fr-FR" dirty="0">
              <a:solidFill>
                <a:srgbClr val="2C2F65"/>
              </a:solidFill>
              <a:latin typeface="Century Gothic" panose="020B0502020202020204" pitchFamily="34" charset="0"/>
            </a:endParaRPr>
          </a:p>
          <a:p>
            <a:pPr>
              <a:buFont typeface="Wingdings" panose="05000000000000000000" pitchFamily="2" charset="2"/>
              <a:buChar char="§"/>
            </a:pPr>
            <a:endParaRPr lang="fr-FR" dirty="0">
              <a:solidFill>
                <a:srgbClr val="2C2F65"/>
              </a:solidFill>
              <a:latin typeface="Century Gothic" panose="020B0502020202020204" pitchFamily="34" charset="0"/>
            </a:endParaRPr>
          </a:p>
          <a:p>
            <a:pPr algn="r"/>
            <a:r>
              <a:rPr lang="en-US" dirty="0">
                <a:solidFill>
                  <a:srgbClr val="2C2F65"/>
                </a:solidFill>
                <a:latin typeface="Century Gothic" panose="020B0502020202020204" pitchFamily="34" charset="0"/>
              </a:rPr>
              <a:t> Locke, Shaw, </a:t>
            </a:r>
            <a:r>
              <a:rPr lang="en-US" dirty="0" err="1">
                <a:solidFill>
                  <a:srgbClr val="2C2F65"/>
                </a:solidFill>
                <a:latin typeface="Century Gothic" panose="020B0502020202020204" pitchFamily="34" charset="0"/>
              </a:rPr>
              <a:t>Saari</a:t>
            </a:r>
            <a:r>
              <a:rPr lang="en-US" dirty="0">
                <a:solidFill>
                  <a:srgbClr val="2C2F65"/>
                </a:solidFill>
                <a:latin typeface="Century Gothic" panose="020B0502020202020204" pitchFamily="34" charset="0"/>
              </a:rPr>
              <a:t> et Latham (1981)</a:t>
            </a:r>
            <a:endParaRPr lang="fr-FR" dirty="0">
              <a:solidFill>
                <a:srgbClr val="2C2F65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78643887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oneTexte 8"/>
          <p:cNvSpPr txBox="1"/>
          <p:nvPr/>
        </p:nvSpPr>
        <p:spPr>
          <a:xfrm>
            <a:off x="4239873" y="0"/>
            <a:ext cx="7165447" cy="8912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defTabSz="609585">
              <a:lnSpc>
                <a:spcPct val="120000"/>
              </a:lnSpc>
            </a:pPr>
            <a:r>
              <a:rPr lang="fr-FR" sz="4800" b="1" dirty="0">
                <a:solidFill>
                  <a:srgbClr val="DCC283"/>
                </a:solidFill>
                <a:latin typeface="Century Gothic" panose="020B0502020202020204" pitchFamily="34" charset="0"/>
                <a:cs typeface="Arial Black"/>
              </a:rPr>
              <a:t>COMMENT FAIRE ?</a:t>
            </a:r>
          </a:p>
        </p:txBody>
      </p:sp>
      <p:sp>
        <p:nvSpPr>
          <p:cNvPr id="10" name="ZoneTexte 9"/>
          <p:cNvSpPr txBox="1"/>
          <p:nvPr/>
        </p:nvSpPr>
        <p:spPr>
          <a:xfrm>
            <a:off x="4239874" y="771815"/>
            <a:ext cx="7165447" cy="4930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defTabSz="609585">
              <a:lnSpc>
                <a:spcPct val="120000"/>
              </a:lnSpc>
            </a:pPr>
            <a:r>
              <a:rPr lang="fr-FR" sz="2400" dirty="0">
                <a:solidFill>
                  <a:prstClr val="white"/>
                </a:solidFill>
                <a:latin typeface="Century Gothic" panose="020B0502020202020204" pitchFamily="34" charset="0"/>
                <a:cs typeface="Arial Bold"/>
              </a:rPr>
              <a:t>LA FIXATION D’OBJECTIFS</a:t>
            </a:r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5B52B134-7793-4600-96E5-53783480212B}"/>
              </a:ext>
            </a:extLst>
          </p:cNvPr>
          <p:cNvSpPr txBox="1"/>
          <p:nvPr/>
        </p:nvSpPr>
        <p:spPr>
          <a:xfrm>
            <a:off x="829993" y="1345164"/>
            <a:ext cx="1075820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i="1" dirty="0">
                <a:solidFill>
                  <a:srgbClr val="2C2F65"/>
                </a:solidFill>
                <a:latin typeface="Century Gothic" panose="020B0502020202020204" pitchFamily="34" charset="0"/>
              </a:rPr>
              <a:t>Se fixer les bons objectifs et planifier un programme efficace pour les atteindre. </a:t>
            </a:r>
          </a:p>
          <a:p>
            <a:endParaRPr lang="fr-FR" dirty="0">
              <a:solidFill>
                <a:srgbClr val="2C2F65"/>
              </a:solidFill>
              <a:latin typeface="Century Gothic" panose="020B0502020202020204" pitchFamily="34" charset="0"/>
            </a:endParaRPr>
          </a:p>
          <a:p>
            <a:pPr algn="just"/>
            <a:r>
              <a:rPr lang="fr-FR" dirty="0">
                <a:solidFill>
                  <a:srgbClr val="2C2F65"/>
                </a:solidFill>
                <a:latin typeface="Century Gothic" panose="020B0502020202020204" pitchFamily="34" charset="0"/>
              </a:rPr>
              <a:t>Les objectifs doivent être :</a:t>
            </a:r>
          </a:p>
        </p:txBody>
      </p:sp>
      <p:pic>
        <p:nvPicPr>
          <p:cNvPr id="5" name="Image 4" descr="Une image contenant texte&#10;&#10;Description générée automatiquement">
            <a:extLst>
              <a:ext uri="{FF2B5EF4-FFF2-40B4-BE49-F238E27FC236}">
                <a16:creationId xmlns:a16="http://schemas.microsoft.com/office/drawing/2014/main" id="{863AC4EE-414B-49B4-93C5-4A4EC5F63FAF}"/>
              </a:ext>
            </a:extLst>
          </p:cNvPr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8632" y="2321341"/>
            <a:ext cx="8794735" cy="3293977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F249CC66-1072-41B8-971F-DE5CD7486E43}"/>
              </a:ext>
            </a:extLst>
          </p:cNvPr>
          <p:cNvSpPr txBox="1"/>
          <p:nvPr/>
        </p:nvSpPr>
        <p:spPr>
          <a:xfrm>
            <a:off x="1936653" y="5615318"/>
            <a:ext cx="146304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dirty="0">
                <a:solidFill>
                  <a:srgbClr val="2C2F65"/>
                </a:solidFill>
              </a:rPr>
              <a:t>Clair et sans ambiguïté (quoi ?)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F9CDC34C-F5B6-4B91-9C7E-3B008E6788BC}"/>
              </a:ext>
            </a:extLst>
          </p:cNvPr>
          <p:cNvSpPr txBox="1"/>
          <p:nvPr/>
        </p:nvSpPr>
        <p:spPr>
          <a:xfrm>
            <a:off x="3293888" y="5617627"/>
            <a:ext cx="201675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dirty="0">
                <a:solidFill>
                  <a:srgbClr val="2C2F65"/>
                </a:solidFill>
              </a:rPr>
              <a:t>Evaluer si l’objectif est atteint</a:t>
            </a:r>
          </a:p>
          <a:p>
            <a:pPr algn="ctr"/>
            <a:r>
              <a:rPr lang="fr-FR" dirty="0">
                <a:solidFill>
                  <a:srgbClr val="2C2F65"/>
                </a:solidFill>
              </a:rPr>
              <a:t>(quels critères de réussite ?)</a:t>
            </a: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AD19F42B-C878-48DC-8B8A-B913C47018DD}"/>
              </a:ext>
            </a:extLst>
          </p:cNvPr>
          <p:cNvSpPr txBox="1"/>
          <p:nvPr/>
        </p:nvSpPr>
        <p:spPr>
          <a:xfrm>
            <a:off x="5320887" y="5615318"/>
            <a:ext cx="157459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dirty="0">
                <a:solidFill>
                  <a:srgbClr val="2C2F65"/>
                </a:solidFill>
              </a:rPr>
              <a:t>Assez difficile mais réaliste (comment ?)</a:t>
            </a:r>
          </a:p>
        </p:txBody>
      </p:sp>
      <p:sp>
        <p:nvSpPr>
          <p:cNvPr id="11" name="ZoneTexte 10">
            <a:extLst>
              <a:ext uri="{FF2B5EF4-FFF2-40B4-BE49-F238E27FC236}">
                <a16:creationId xmlns:a16="http://schemas.microsoft.com/office/drawing/2014/main" id="{0DBB7A22-566E-4BCA-ABCA-7ABD0C256768}"/>
              </a:ext>
            </a:extLst>
          </p:cNvPr>
          <p:cNvSpPr txBox="1"/>
          <p:nvPr/>
        </p:nvSpPr>
        <p:spPr>
          <a:xfrm>
            <a:off x="6866813" y="5615318"/>
            <a:ext cx="146304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dirty="0">
                <a:solidFill>
                  <a:srgbClr val="2C2F65"/>
                </a:solidFill>
              </a:rPr>
              <a:t>Sens qu’on y donne (pourquoi ?)</a:t>
            </a:r>
          </a:p>
        </p:txBody>
      </p:sp>
      <p:sp>
        <p:nvSpPr>
          <p:cNvPr id="12" name="ZoneTexte 11">
            <a:extLst>
              <a:ext uri="{FF2B5EF4-FFF2-40B4-BE49-F238E27FC236}">
                <a16:creationId xmlns:a16="http://schemas.microsoft.com/office/drawing/2014/main" id="{6F3276B2-0DFA-4001-81AE-0A0FB5788E03}"/>
              </a:ext>
            </a:extLst>
          </p:cNvPr>
          <p:cNvSpPr txBox="1"/>
          <p:nvPr/>
        </p:nvSpPr>
        <p:spPr>
          <a:xfrm>
            <a:off x="8454683" y="5615318"/>
            <a:ext cx="18006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dirty="0">
                <a:solidFill>
                  <a:srgbClr val="2C2F65"/>
                </a:solidFill>
              </a:rPr>
              <a:t>Un début, une fin (quand ?)</a:t>
            </a:r>
          </a:p>
        </p:txBody>
      </p:sp>
      <p:sp>
        <p:nvSpPr>
          <p:cNvPr id="13" name="ZoneTexte 12">
            <a:extLst>
              <a:ext uri="{FF2B5EF4-FFF2-40B4-BE49-F238E27FC236}">
                <a16:creationId xmlns:a16="http://schemas.microsoft.com/office/drawing/2014/main" id="{63123A11-5757-4FF4-8B67-20AF8D911817}"/>
              </a:ext>
            </a:extLst>
          </p:cNvPr>
          <p:cNvSpPr txBox="1"/>
          <p:nvPr/>
        </p:nvSpPr>
        <p:spPr>
          <a:xfrm>
            <a:off x="9950343" y="6060459"/>
            <a:ext cx="189913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fr-FR" dirty="0">
                <a:solidFill>
                  <a:srgbClr val="2C2F65"/>
                </a:solidFill>
                <a:latin typeface="Century Gothic" panose="020B0502020202020204" pitchFamily="34" charset="0"/>
              </a:rPr>
              <a:t>(Weinberg &amp; Gould, 1999)</a:t>
            </a:r>
          </a:p>
        </p:txBody>
      </p:sp>
    </p:spTree>
    <p:extLst>
      <p:ext uri="{BB962C8B-B14F-4D97-AF65-F5344CB8AC3E}">
        <p14:creationId xmlns:p14="http://schemas.microsoft.com/office/powerpoint/2010/main" val="1526730367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oneTexte 8"/>
          <p:cNvSpPr txBox="1"/>
          <p:nvPr/>
        </p:nvSpPr>
        <p:spPr>
          <a:xfrm>
            <a:off x="3080825" y="0"/>
            <a:ext cx="8324495" cy="8912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609585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4800" b="1" i="0" u="none" strike="noStrike" kern="1200" cap="none" spc="0" normalizeH="0" baseline="0" noProof="0" dirty="0">
                <a:ln>
                  <a:noFill/>
                </a:ln>
                <a:solidFill>
                  <a:srgbClr val="DCC283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Arial Black"/>
              </a:rPr>
              <a:t>3 OUTILS</a:t>
            </a:r>
          </a:p>
        </p:txBody>
      </p:sp>
      <p:sp>
        <p:nvSpPr>
          <p:cNvPr id="10" name="ZoneTexte 9"/>
          <p:cNvSpPr txBox="1"/>
          <p:nvPr/>
        </p:nvSpPr>
        <p:spPr>
          <a:xfrm>
            <a:off x="4239874" y="771815"/>
            <a:ext cx="7165447" cy="4930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609585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Arial Bold"/>
              </a:rPr>
              <a:t>LA FIXATION D’OBJECTIFS</a:t>
            </a:r>
          </a:p>
        </p:txBody>
      </p:sp>
      <p:sp>
        <p:nvSpPr>
          <p:cNvPr id="3" name="ZoneTexte 2"/>
          <p:cNvSpPr txBox="1"/>
          <p:nvPr/>
        </p:nvSpPr>
        <p:spPr>
          <a:xfrm>
            <a:off x="1041913" y="2177423"/>
            <a:ext cx="9949218" cy="39087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fr-FR" dirty="0">
                <a:solidFill>
                  <a:srgbClr val="2C2F65"/>
                </a:solidFill>
                <a:latin typeface="Century Gothic" panose="020B0502020202020204" pitchFamily="34" charset="0"/>
              </a:rPr>
              <a:t>Métaphore de l’</a:t>
            </a:r>
            <a:r>
              <a:rPr lang="fr-FR" b="1" dirty="0">
                <a:solidFill>
                  <a:srgbClr val="2C2F65"/>
                </a:solidFill>
                <a:latin typeface="Century Gothic" panose="020B0502020202020204" pitchFamily="34" charset="0"/>
              </a:rPr>
              <a:t>escalier</a:t>
            </a:r>
            <a:r>
              <a:rPr lang="fr-FR" dirty="0">
                <a:solidFill>
                  <a:srgbClr val="2C2F65"/>
                </a:solidFill>
                <a:latin typeface="Century Gothic" panose="020B0502020202020204" pitchFamily="34" charset="0"/>
              </a:rPr>
              <a:t> pour les objectifs de </a:t>
            </a:r>
            <a:r>
              <a:rPr lang="fr-FR" b="1" dirty="0">
                <a:solidFill>
                  <a:srgbClr val="2C2F65"/>
                </a:solidFill>
                <a:latin typeface="Century Gothic" panose="020B0502020202020204" pitchFamily="34" charset="0"/>
              </a:rPr>
              <a:t>résultat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endParaRPr lang="fr-FR" dirty="0">
              <a:solidFill>
                <a:srgbClr val="2C2F65"/>
              </a:solidFill>
              <a:latin typeface="Century Gothic" panose="020B0502020202020204" pitchFamily="34" charset="0"/>
            </a:endParaRPr>
          </a:p>
          <a:p>
            <a:endParaRPr lang="fr-FR" dirty="0">
              <a:solidFill>
                <a:srgbClr val="2C2F65"/>
              </a:solidFill>
              <a:latin typeface="Century Gothic" panose="020B0502020202020204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endParaRPr lang="fr-FR" dirty="0">
              <a:solidFill>
                <a:srgbClr val="2C2F65"/>
              </a:solidFill>
              <a:latin typeface="Century Gothic" panose="020B0502020202020204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fr-FR" b="1" dirty="0">
                <a:solidFill>
                  <a:srgbClr val="2C2F65"/>
                </a:solidFill>
                <a:latin typeface="Century Gothic" panose="020B0502020202020204" pitchFamily="34" charset="0"/>
              </a:rPr>
              <a:t>Tableau</a:t>
            </a:r>
            <a:r>
              <a:rPr lang="fr-FR" dirty="0">
                <a:solidFill>
                  <a:srgbClr val="2C2F65"/>
                </a:solidFill>
                <a:latin typeface="Century Gothic" panose="020B0502020202020204" pitchFamily="34" charset="0"/>
              </a:rPr>
              <a:t> pour </a:t>
            </a:r>
            <a:r>
              <a:rPr lang="fr-FR" b="1" dirty="0">
                <a:solidFill>
                  <a:srgbClr val="2C2F65"/>
                </a:solidFill>
                <a:latin typeface="Century Gothic" panose="020B0502020202020204" pitchFamily="34" charset="0"/>
              </a:rPr>
              <a:t>établir</a:t>
            </a:r>
            <a:r>
              <a:rPr lang="fr-FR" dirty="0">
                <a:solidFill>
                  <a:srgbClr val="2C2F65"/>
                </a:solidFill>
                <a:latin typeface="Century Gothic" panose="020B0502020202020204" pitchFamily="34" charset="0"/>
              </a:rPr>
              <a:t> et </a:t>
            </a:r>
            <a:r>
              <a:rPr lang="fr-FR" b="1" dirty="0">
                <a:solidFill>
                  <a:srgbClr val="2C2F65"/>
                </a:solidFill>
                <a:latin typeface="Century Gothic" panose="020B0502020202020204" pitchFamily="34" charset="0"/>
              </a:rPr>
              <a:t>prioriser</a:t>
            </a:r>
            <a:r>
              <a:rPr lang="fr-FR" dirty="0">
                <a:solidFill>
                  <a:srgbClr val="2C2F65"/>
                </a:solidFill>
                <a:latin typeface="Century Gothic" panose="020B0502020202020204" pitchFamily="34" charset="0"/>
              </a:rPr>
              <a:t> les objectifs de maitrise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endParaRPr lang="fr-FR" dirty="0">
              <a:solidFill>
                <a:srgbClr val="2C2F65"/>
              </a:solidFill>
              <a:latin typeface="Century Gothic" panose="020B0502020202020204" pitchFamily="34" charset="0"/>
            </a:endParaRPr>
          </a:p>
          <a:p>
            <a:endParaRPr lang="fr-FR" dirty="0">
              <a:solidFill>
                <a:srgbClr val="2C2F65"/>
              </a:solidFill>
              <a:latin typeface="Century Gothic" panose="020B0502020202020204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endParaRPr lang="fr-FR" dirty="0">
              <a:solidFill>
                <a:srgbClr val="2C2F65"/>
              </a:solidFill>
              <a:latin typeface="Century Gothic" panose="020B0502020202020204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fr-FR" b="1" dirty="0">
                <a:solidFill>
                  <a:srgbClr val="2C2F65"/>
                </a:solidFill>
                <a:latin typeface="Century Gothic" panose="020B0502020202020204" pitchFamily="34" charset="0"/>
              </a:rPr>
              <a:t>Fiche d’entrainement </a:t>
            </a:r>
            <a:r>
              <a:rPr lang="fr-FR" dirty="0">
                <a:solidFill>
                  <a:srgbClr val="2C2F65"/>
                </a:solidFill>
                <a:latin typeface="Century Gothic" panose="020B0502020202020204" pitchFamily="34" charset="0"/>
              </a:rPr>
              <a:t>pour avoir un </a:t>
            </a:r>
            <a:r>
              <a:rPr lang="fr-FR" b="1" dirty="0">
                <a:solidFill>
                  <a:srgbClr val="2C2F65"/>
                </a:solidFill>
                <a:latin typeface="Century Gothic" panose="020B0502020202020204" pitchFamily="34" charset="0"/>
              </a:rPr>
              <a:t>suivi 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endParaRPr lang="fr-FR" b="1" dirty="0">
              <a:solidFill>
                <a:srgbClr val="2C2F65"/>
              </a:solidFill>
              <a:latin typeface="Century Gothic" panose="020B0502020202020204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endParaRPr lang="fr-FR" b="1" dirty="0">
              <a:solidFill>
                <a:srgbClr val="2C2F65"/>
              </a:solidFill>
              <a:latin typeface="Century Gothic" panose="020B0502020202020204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endParaRPr lang="fr-FR" b="1" dirty="0">
              <a:solidFill>
                <a:srgbClr val="2C2F65"/>
              </a:solidFill>
              <a:latin typeface="Century Gothic" panose="020B0502020202020204" pitchFamily="34" charset="0"/>
            </a:endParaRPr>
          </a:p>
          <a:p>
            <a:pPr marL="285750" indent="-285750" algn="ctr">
              <a:buFont typeface="Wingdings" panose="05000000000000000000" pitchFamily="2" charset="2"/>
              <a:buChar char="Ø"/>
            </a:pPr>
            <a:r>
              <a:rPr lang="fr-FR" sz="3200" b="1" dirty="0">
                <a:solidFill>
                  <a:srgbClr val="2C2F65"/>
                </a:solidFill>
                <a:latin typeface="Century Gothic" panose="020B0502020202020204" pitchFamily="34" charset="0"/>
              </a:rPr>
              <a:t> CARNET D’ENTRAINEMENT</a:t>
            </a:r>
          </a:p>
        </p:txBody>
      </p:sp>
    </p:spTree>
    <p:extLst>
      <p:ext uri="{BB962C8B-B14F-4D97-AF65-F5344CB8AC3E}">
        <p14:creationId xmlns:p14="http://schemas.microsoft.com/office/powerpoint/2010/main" val="1356540677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oneTexte 8"/>
          <p:cNvSpPr txBox="1"/>
          <p:nvPr/>
        </p:nvSpPr>
        <p:spPr>
          <a:xfrm>
            <a:off x="3080825" y="0"/>
            <a:ext cx="8324495" cy="8912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609585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4800" b="1" i="0" u="none" strike="noStrike" kern="1200" cap="none" spc="0" normalizeH="0" baseline="0" noProof="0" dirty="0">
                <a:ln>
                  <a:noFill/>
                </a:ln>
                <a:solidFill>
                  <a:srgbClr val="DCC283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Arial Black"/>
              </a:rPr>
              <a:t>METAPHORE DE L’ESCALIER</a:t>
            </a:r>
          </a:p>
        </p:txBody>
      </p:sp>
      <p:sp>
        <p:nvSpPr>
          <p:cNvPr id="10" name="ZoneTexte 9"/>
          <p:cNvSpPr txBox="1"/>
          <p:nvPr/>
        </p:nvSpPr>
        <p:spPr>
          <a:xfrm>
            <a:off x="4239874" y="771815"/>
            <a:ext cx="7165447" cy="4930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609585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Arial Bold"/>
              </a:rPr>
              <a:t>CARNET DE SUIVI</a:t>
            </a: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25153" y="1264835"/>
            <a:ext cx="4941694" cy="54182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3470002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oneTexte 8"/>
          <p:cNvSpPr txBox="1"/>
          <p:nvPr/>
        </p:nvSpPr>
        <p:spPr>
          <a:xfrm>
            <a:off x="2087419" y="0"/>
            <a:ext cx="9317900" cy="8912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defTabSz="609585">
              <a:lnSpc>
                <a:spcPct val="120000"/>
              </a:lnSpc>
              <a:defRPr/>
            </a:pPr>
            <a:r>
              <a:rPr lang="fr-FR" sz="4800" b="1" dirty="0">
                <a:solidFill>
                  <a:srgbClr val="C5243D"/>
                </a:solidFill>
                <a:latin typeface="Century Gothic" panose="020B0502020202020204" pitchFamily="34" charset="0"/>
                <a:cs typeface="Arial Black"/>
              </a:rPr>
              <a:t>FIXATION D’OBJECTIFS</a:t>
            </a:r>
          </a:p>
        </p:txBody>
      </p:sp>
      <p:sp>
        <p:nvSpPr>
          <p:cNvPr id="10" name="ZoneTexte 9"/>
          <p:cNvSpPr txBox="1"/>
          <p:nvPr/>
        </p:nvSpPr>
        <p:spPr>
          <a:xfrm>
            <a:off x="4239874" y="771815"/>
            <a:ext cx="7165447" cy="4930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defTabSz="609585">
              <a:lnSpc>
                <a:spcPct val="120000"/>
              </a:lnSpc>
              <a:defRPr/>
            </a:pPr>
            <a:r>
              <a:rPr lang="fr-FR" sz="2400" dirty="0">
                <a:solidFill>
                  <a:srgbClr val="272B58"/>
                </a:solidFill>
                <a:latin typeface="Century Gothic" panose="020B0502020202020204" pitchFamily="34" charset="0"/>
                <a:cs typeface="Arial Bold"/>
              </a:rPr>
              <a:t>Exemples</a:t>
            </a:r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22753" y="1628316"/>
            <a:ext cx="6946497" cy="48648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80239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0"/>
    </mc:Choice>
    <mc:Fallback xmlns="">
      <p:transition spd="slow" advTm="40000"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oneTexte 8"/>
          <p:cNvSpPr txBox="1"/>
          <p:nvPr/>
        </p:nvSpPr>
        <p:spPr>
          <a:xfrm>
            <a:off x="2087419" y="0"/>
            <a:ext cx="9317900" cy="8912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defTabSz="609585">
              <a:lnSpc>
                <a:spcPct val="120000"/>
              </a:lnSpc>
              <a:defRPr/>
            </a:pPr>
            <a:r>
              <a:rPr lang="fr-FR" sz="4800" b="1" dirty="0">
                <a:solidFill>
                  <a:srgbClr val="C5243D"/>
                </a:solidFill>
                <a:latin typeface="Century Gothic" panose="020B0502020202020204" pitchFamily="34" charset="0"/>
                <a:cs typeface="Arial Black"/>
              </a:rPr>
              <a:t>FIXATION D’OBJECTIFS</a:t>
            </a:r>
          </a:p>
        </p:txBody>
      </p:sp>
      <p:sp>
        <p:nvSpPr>
          <p:cNvPr id="10" name="ZoneTexte 9"/>
          <p:cNvSpPr txBox="1"/>
          <p:nvPr/>
        </p:nvSpPr>
        <p:spPr>
          <a:xfrm>
            <a:off x="4239874" y="771815"/>
            <a:ext cx="7165447" cy="4930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defTabSz="609585">
              <a:lnSpc>
                <a:spcPct val="120000"/>
              </a:lnSpc>
              <a:defRPr/>
            </a:pPr>
            <a:r>
              <a:rPr lang="fr-FR" sz="2400" dirty="0">
                <a:solidFill>
                  <a:srgbClr val="272B58"/>
                </a:solidFill>
                <a:latin typeface="Century Gothic" panose="020B0502020202020204" pitchFamily="34" charset="0"/>
                <a:cs typeface="Arial Bold"/>
              </a:rPr>
              <a:t>Exemples</a:t>
            </a: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6588" y="1639219"/>
            <a:ext cx="3759181" cy="4713088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75249" y="1295634"/>
            <a:ext cx="5843732" cy="2700129"/>
          </a:xfrm>
          <a:prstGeom prst="rect">
            <a:avLst/>
          </a:prstGeom>
          <a:ln w="38100">
            <a:solidFill>
              <a:srgbClr val="272B58"/>
            </a:solidFill>
          </a:ln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175250" y="4260389"/>
            <a:ext cx="5843732" cy="2541240"/>
          </a:xfrm>
          <a:prstGeom prst="rect">
            <a:avLst/>
          </a:prstGeom>
          <a:ln w="38100">
            <a:solidFill>
              <a:srgbClr val="272B58"/>
            </a:solidFill>
          </a:ln>
        </p:spPr>
      </p:pic>
      <p:cxnSp>
        <p:nvCxnSpPr>
          <p:cNvPr id="11" name="Connecteur droit avec flèche 10"/>
          <p:cNvCxnSpPr/>
          <p:nvPr/>
        </p:nvCxnSpPr>
        <p:spPr>
          <a:xfrm flipV="1">
            <a:off x="4368800" y="3454400"/>
            <a:ext cx="563419" cy="637309"/>
          </a:xfrm>
          <a:prstGeom prst="straightConnector1">
            <a:avLst/>
          </a:prstGeom>
          <a:ln>
            <a:solidFill>
              <a:srgbClr val="C5243D"/>
            </a:solidFill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12" name="Connecteur droit avec flèche 11"/>
          <p:cNvCxnSpPr/>
          <p:nvPr/>
        </p:nvCxnSpPr>
        <p:spPr>
          <a:xfrm flipV="1">
            <a:off x="4368800" y="5531010"/>
            <a:ext cx="563419" cy="334081"/>
          </a:xfrm>
          <a:prstGeom prst="straightConnector1">
            <a:avLst/>
          </a:prstGeom>
          <a:ln>
            <a:solidFill>
              <a:srgbClr val="C5243D"/>
            </a:solidFill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828276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0"/>
    </mc:Choice>
    <mc:Fallback xmlns="">
      <p:transition spd="slow" advTm="40000"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re 1"/>
          <p:cNvSpPr txBox="1">
            <a:spLocks/>
          </p:cNvSpPr>
          <p:nvPr/>
        </p:nvSpPr>
        <p:spPr>
          <a:xfrm>
            <a:off x="0" y="2538981"/>
            <a:ext cx="12191999" cy="1469307"/>
          </a:xfrm>
          <a:prstGeom prst="rect">
            <a:avLst/>
          </a:prstGeom>
          <a:noFill/>
        </p:spPr>
        <p:txBody>
          <a:bodyPr vert="horz" lIns="121920" tIns="60960" rIns="121920" bIns="60960" rtlCol="0" anchor="ctr">
            <a:normAutofit fontScale="70000" lnSpcReduction="20000"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ctr" defTabSz="609585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8000" b="1" i="0" u="none" strike="noStrike" kern="1200" cap="none" spc="0" normalizeH="0" baseline="0" noProof="0" dirty="0">
                <a:ln w="0"/>
                <a:solidFill>
                  <a:prstClr val="white"/>
                </a:solidFill>
                <a:effectLst/>
                <a:uLnTx/>
                <a:uFillTx/>
                <a:latin typeface="Century Gothic" panose="020B0502020202020204" pitchFamily="34" charset="0"/>
                <a:ea typeface="+mj-ea"/>
                <a:cs typeface="Arial"/>
              </a:rPr>
              <a:t>LA FOCALISATION DE L’ATTENTION</a:t>
            </a:r>
          </a:p>
        </p:txBody>
      </p:sp>
      <p:sp>
        <p:nvSpPr>
          <p:cNvPr id="7" name="Sous-titre 2"/>
          <p:cNvSpPr txBox="1">
            <a:spLocks/>
          </p:cNvSpPr>
          <p:nvPr/>
        </p:nvSpPr>
        <p:spPr>
          <a:xfrm>
            <a:off x="221004" y="4051308"/>
            <a:ext cx="9677739" cy="1922944"/>
          </a:xfrm>
          <a:prstGeom prst="rect">
            <a:avLst/>
          </a:prstGeom>
        </p:spPr>
        <p:txBody>
          <a:bodyPr vert="horz" lIns="121920" tIns="60960" rIns="121920" bIns="60960" rtlCol="0">
            <a:norm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609585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endParaRPr kumimoji="0" lang="fr-FR" sz="3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</p:txBody>
      </p:sp>
      <p:sp>
        <p:nvSpPr>
          <p:cNvPr id="4" name="ZoneTexte 3"/>
          <p:cNvSpPr txBox="1"/>
          <p:nvPr/>
        </p:nvSpPr>
        <p:spPr>
          <a:xfrm>
            <a:off x="221004" y="5974253"/>
            <a:ext cx="8023350" cy="6669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60958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1867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Alexis RUFFAULT – Chercheur en psychologie du sport et de la santé</a:t>
            </a:r>
            <a:endParaRPr kumimoji="0" lang="fr-FR" sz="1867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l" defTabSz="60958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1867" b="1" i="0" u="none" strike="noStrike" kern="1200" cap="none" spc="0" normalizeH="0" baseline="0" noProof="0" dirty="0">
                <a:ln>
                  <a:noFill/>
                </a:ln>
                <a:solidFill>
                  <a:srgbClr val="DCC283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Laboratoire Sport, Expertise et Performance (EA  7370)</a:t>
            </a:r>
          </a:p>
        </p:txBody>
      </p:sp>
    </p:spTree>
    <p:extLst>
      <p:ext uri="{BB962C8B-B14F-4D97-AF65-F5344CB8AC3E}">
        <p14:creationId xmlns:p14="http://schemas.microsoft.com/office/powerpoint/2010/main" val="782464449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oneTexte 8"/>
          <p:cNvSpPr txBox="1"/>
          <p:nvPr/>
        </p:nvSpPr>
        <p:spPr>
          <a:xfrm>
            <a:off x="4239873" y="0"/>
            <a:ext cx="7165447" cy="9787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defTabSz="609585">
              <a:lnSpc>
                <a:spcPct val="120000"/>
              </a:lnSpc>
            </a:pPr>
            <a:r>
              <a:rPr lang="fr-FR" sz="4800" b="1" dirty="0">
                <a:solidFill>
                  <a:srgbClr val="DCC283"/>
                </a:solidFill>
                <a:latin typeface="Century Gothic" panose="020B0502020202020204" pitchFamily="34" charset="0"/>
                <a:cs typeface="Arial Black"/>
              </a:rPr>
              <a:t>QU’EST-CE QUE C’EST ?</a:t>
            </a:r>
          </a:p>
        </p:txBody>
      </p:sp>
      <p:sp>
        <p:nvSpPr>
          <p:cNvPr id="10" name="ZoneTexte 9"/>
          <p:cNvSpPr txBox="1"/>
          <p:nvPr/>
        </p:nvSpPr>
        <p:spPr>
          <a:xfrm>
            <a:off x="4239874" y="771816"/>
            <a:ext cx="7165447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defTabSz="609585">
              <a:lnSpc>
                <a:spcPct val="120000"/>
              </a:lnSpc>
            </a:pPr>
            <a:r>
              <a:rPr lang="fr-FR" sz="2400" dirty="0">
                <a:solidFill>
                  <a:prstClr val="white"/>
                </a:solidFill>
                <a:latin typeface="Century Gothic" panose="020B0502020202020204" pitchFamily="34" charset="0"/>
                <a:cs typeface="Arial Bold"/>
              </a:rPr>
              <a:t>FOCALISATION DE L’ATTENTION</a:t>
            </a:r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AF82A51B-30F0-4B8C-9B56-5B824AAA0539}"/>
              </a:ext>
            </a:extLst>
          </p:cNvPr>
          <p:cNvSpPr txBox="1"/>
          <p:nvPr/>
        </p:nvSpPr>
        <p:spPr>
          <a:xfrm>
            <a:off x="2594345" y="2584795"/>
            <a:ext cx="73435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609585"/>
            <a:r>
              <a:rPr lang="fr-FR" sz="2400" dirty="0">
                <a:solidFill>
                  <a:srgbClr val="272B58"/>
                </a:solidFill>
                <a:latin typeface="Century Gothic" panose="020B0502020202020204" pitchFamily="34" charset="0"/>
              </a:rPr>
              <a:t>Que signifie le terme concentration pour vous ? </a:t>
            </a:r>
          </a:p>
        </p:txBody>
      </p:sp>
      <p:pic>
        <p:nvPicPr>
          <p:cNvPr id="18" name="Image 17">
            <a:extLst>
              <a:ext uri="{FF2B5EF4-FFF2-40B4-BE49-F238E27FC236}">
                <a16:creationId xmlns:a16="http://schemas.microsoft.com/office/drawing/2014/main" id="{2DF2485D-D2D8-4174-9A1B-248FC3F9B81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13868" y="3888661"/>
            <a:ext cx="1964264" cy="2345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278646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oneTexte 8"/>
          <p:cNvSpPr txBox="1"/>
          <p:nvPr/>
        </p:nvSpPr>
        <p:spPr>
          <a:xfrm>
            <a:off x="4239873" y="0"/>
            <a:ext cx="7165447" cy="9787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defTabSz="609585">
              <a:lnSpc>
                <a:spcPct val="120000"/>
              </a:lnSpc>
            </a:pPr>
            <a:r>
              <a:rPr lang="fr-FR" sz="4800" b="1" dirty="0">
                <a:solidFill>
                  <a:srgbClr val="DCC283"/>
                </a:solidFill>
                <a:latin typeface="Century Gothic" panose="020B0502020202020204" pitchFamily="34" charset="0"/>
                <a:cs typeface="Arial Black"/>
              </a:rPr>
              <a:t>QU’EST-CE QUE C’EST ?</a:t>
            </a:r>
          </a:p>
        </p:txBody>
      </p:sp>
      <p:sp>
        <p:nvSpPr>
          <p:cNvPr id="10" name="ZoneTexte 9"/>
          <p:cNvSpPr txBox="1"/>
          <p:nvPr/>
        </p:nvSpPr>
        <p:spPr>
          <a:xfrm>
            <a:off x="4239874" y="771816"/>
            <a:ext cx="7165447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defTabSz="609585">
              <a:lnSpc>
                <a:spcPct val="120000"/>
              </a:lnSpc>
            </a:pPr>
            <a:r>
              <a:rPr lang="fr-FR" sz="2400" dirty="0">
                <a:solidFill>
                  <a:prstClr val="white"/>
                </a:solidFill>
                <a:latin typeface="Century Gothic" panose="020B0502020202020204" pitchFamily="34" charset="0"/>
                <a:cs typeface="Arial Bold"/>
              </a:rPr>
              <a:t>FOCALISATION DE L’ATTENTION</a:t>
            </a:r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4F11E081-0182-43C5-8B86-9B929C432811}"/>
              </a:ext>
            </a:extLst>
          </p:cNvPr>
          <p:cNvSpPr txBox="1"/>
          <p:nvPr/>
        </p:nvSpPr>
        <p:spPr>
          <a:xfrm>
            <a:off x="907312" y="1871332"/>
            <a:ext cx="10498008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defTabSz="609585"/>
            <a:endParaRPr lang="fr-FR" sz="2400" b="1" dirty="0">
              <a:solidFill>
                <a:srgbClr val="272B58"/>
              </a:solidFill>
              <a:latin typeface="Calibri"/>
            </a:endParaRPr>
          </a:p>
          <a:p>
            <a:pPr algn="just" defTabSz="609585"/>
            <a:r>
              <a:rPr lang="fr-FR" sz="2400" b="1" dirty="0">
                <a:solidFill>
                  <a:srgbClr val="C5243D"/>
                </a:solidFill>
                <a:latin typeface="Calibri"/>
              </a:rPr>
              <a:t>Définition </a:t>
            </a:r>
            <a:r>
              <a:rPr lang="fr-FR" sz="2400" dirty="0">
                <a:solidFill>
                  <a:srgbClr val="272B58"/>
                </a:solidFill>
                <a:latin typeface="Calibri"/>
              </a:rPr>
              <a:t>: investissement délibéré d’</a:t>
            </a:r>
            <a:r>
              <a:rPr lang="fr-FR" sz="2400" b="1" dirty="0">
                <a:solidFill>
                  <a:srgbClr val="272B58"/>
                </a:solidFill>
                <a:latin typeface="Calibri"/>
              </a:rPr>
              <a:t>efforts mentaux </a:t>
            </a:r>
            <a:r>
              <a:rPr lang="fr-FR" sz="2400" dirty="0">
                <a:solidFill>
                  <a:srgbClr val="272B58"/>
                </a:solidFill>
                <a:latin typeface="Calibri"/>
              </a:rPr>
              <a:t>conscients dans le traitement des informations qui sont importantes pour eux à un moment donné. </a:t>
            </a:r>
          </a:p>
          <a:p>
            <a:pPr algn="just" defTabSz="609585"/>
            <a:r>
              <a:rPr lang="fr-FR" sz="2400" dirty="0">
                <a:solidFill>
                  <a:srgbClr val="272B58"/>
                </a:solidFill>
                <a:latin typeface="Calibri"/>
                <a:sym typeface="Wingdings" panose="05000000000000000000" pitchFamily="2" charset="2"/>
              </a:rPr>
              <a:t>	</a:t>
            </a:r>
          </a:p>
          <a:p>
            <a:pPr algn="just" defTabSz="609585"/>
            <a:r>
              <a:rPr lang="fr-FR" sz="2400" dirty="0">
                <a:solidFill>
                  <a:srgbClr val="272B58"/>
                </a:solidFill>
                <a:latin typeface="Calibri"/>
                <a:sym typeface="Wingdings" panose="05000000000000000000" pitchFamily="2" charset="2"/>
              </a:rPr>
              <a:t>	 Porter son attention sur quelque chose d’important = point d’attention</a:t>
            </a:r>
            <a:endParaRPr lang="fr-FR" sz="2400" dirty="0">
              <a:solidFill>
                <a:srgbClr val="272B58"/>
              </a:solidFill>
              <a:latin typeface="Calibri"/>
            </a:endParaRPr>
          </a:p>
          <a:p>
            <a:pPr algn="just" defTabSz="609585"/>
            <a:endParaRPr lang="fr-FR" sz="2400" dirty="0">
              <a:solidFill>
                <a:srgbClr val="272B58"/>
              </a:solidFill>
              <a:latin typeface="Calibri"/>
            </a:endParaRPr>
          </a:p>
          <a:p>
            <a:pPr algn="just" defTabSz="609585"/>
            <a:endParaRPr lang="fr-FR" sz="2400" dirty="0">
              <a:solidFill>
                <a:srgbClr val="272B58"/>
              </a:solidFill>
              <a:latin typeface="Calibri"/>
            </a:endParaRPr>
          </a:p>
          <a:p>
            <a:pPr algn="just" defTabSz="609585"/>
            <a:r>
              <a:rPr lang="fr-FR" sz="2400" b="1" dirty="0">
                <a:solidFill>
                  <a:srgbClr val="272B58"/>
                </a:solidFill>
                <a:latin typeface="Calibri"/>
              </a:rPr>
              <a:t>Exemple </a:t>
            </a:r>
            <a:r>
              <a:rPr lang="fr-FR" sz="2400" dirty="0">
                <a:solidFill>
                  <a:srgbClr val="272B58"/>
                </a:solidFill>
                <a:latin typeface="Calibri"/>
              </a:rPr>
              <a:t>: </a:t>
            </a:r>
            <a:r>
              <a:rPr lang="fr-FR" sz="2400" i="1" dirty="0">
                <a:solidFill>
                  <a:srgbClr val="272B58"/>
                </a:solidFill>
                <a:latin typeface="Calibri"/>
              </a:rPr>
              <a:t>une nageuse fait preuve de concentration lorsqu'elle fait un gros effort pour écouter attentivement chaque mot des instructions de son entraîneur avant une grande course. </a:t>
            </a:r>
            <a:endParaRPr lang="fr-FR" sz="2400" dirty="0">
              <a:solidFill>
                <a:prstClr val="black"/>
              </a:solidFill>
              <a:latin typeface="Calibri"/>
            </a:endParaRPr>
          </a:p>
          <a:p>
            <a:pPr defTabSz="609585"/>
            <a:endParaRPr lang="fr-FR" sz="24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42E12532-4FAA-4E0C-B1C1-8B78E9BEE253}"/>
              </a:ext>
            </a:extLst>
          </p:cNvPr>
          <p:cNvSpPr txBox="1"/>
          <p:nvPr/>
        </p:nvSpPr>
        <p:spPr>
          <a:xfrm>
            <a:off x="9661579" y="6267626"/>
            <a:ext cx="1743740" cy="3181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609585"/>
            <a:r>
              <a:rPr lang="fr-FR" sz="1467" dirty="0">
                <a:solidFill>
                  <a:srgbClr val="272B58"/>
                </a:solidFill>
                <a:latin typeface="Century Gothic" panose="020B0502020202020204" pitchFamily="34" charset="0"/>
              </a:rPr>
              <a:t>Brewer, B. (2009)</a:t>
            </a:r>
          </a:p>
        </p:txBody>
      </p:sp>
    </p:spTree>
    <p:extLst>
      <p:ext uri="{BB962C8B-B14F-4D97-AF65-F5344CB8AC3E}">
        <p14:creationId xmlns:p14="http://schemas.microsoft.com/office/powerpoint/2010/main" val="1951237157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oneTexte 8"/>
          <p:cNvSpPr txBox="1"/>
          <p:nvPr/>
        </p:nvSpPr>
        <p:spPr>
          <a:xfrm>
            <a:off x="4239874" y="1"/>
            <a:ext cx="7165447" cy="9787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defTabSz="609570">
              <a:lnSpc>
                <a:spcPct val="120000"/>
              </a:lnSpc>
              <a:defRPr/>
            </a:pPr>
            <a:r>
              <a:rPr lang="fr-FR" sz="4800" b="1" dirty="0">
                <a:solidFill>
                  <a:srgbClr val="DCC283"/>
                </a:solidFill>
                <a:latin typeface="Century Gothic" panose="020B0502020202020204" pitchFamily="34" charset="0"/>
                <a:cs typeface="Arial Black"/>
              </a:rPr>
              <a:t>EXERCICE</a:t>
            </a:r>
          </a:p>
        </p:txBody>
      </p:sp>
      <p:sp>
        <p:nvSpPr>
          <p:cNvPr id="10" name="ZoneTexte 9"/>
          <p:cNvSpPr txBox="1"/>
          <p:nvPr/>
        </p:nvSpPr>
        <p:spPr>
          <a:xfrm>
            <a:off x="4239875" y="771816"/>
            <a:ext cx="7165447" cy="4930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defTabSz="609585">
              <a:lnSpc>
                <a:spcPct val="120000"/>
              </a:lnSpc>
            </a:pPr>
            <a:r>
              <a:rPr lang="fr-FR" sz="2400" dirty="0">
                <a:solidFill>
                  <a:prstClr val="white"/>
                </a:solidFill>
                <a:latin typeface="Century Gothic" panose="020B0502020202020204" pitchFamily="34" charset="0"/>
                <a:cs typeface="Arial Bold"/>
              </a:rPr>
              <a:t>FOCALISATION DE L’ATTENTION</a:t>
            </a:r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28EF8463-056F-4E0D-8561-6679584F20DA}"/>
              </a:ext>
            </a:extLst>
          </p:cNvPr>
          <p:cNvSpPr txBox="1"/>
          <p:nvPr/>
        </p:nvSpPr>
        <p:spPr>
          <a:xfrm>
            <a:off x="510363" y="1899685"/>
            <a:ext cx="1089495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189">
              <a:defRPr/>
            </a:pPr>
            <a:r>
              <a:rPr lang="fr-FR" b="1" dirty="0">
                <a:solidFill>
                  <a:srgbClr val="2C2F65"/>
                </a:solidFill>
                <a:latin typeface="Century Gothic" panose="020B0502020202020204" pitchFamily="34" charset="0"/>
              </a:rPr>
              <a:t>Consigne </a:t>
            </a:r>
            <a:r>
              <a:rPr lang="fr-FR" dirty="0">
                <a:solidFill>
                  <a:srgbClr val="2C2F65"/>
                </a:solidFill>
                <a:latin typeface="Century Gothic" panose="020B0502020202020204" pitchFamily="34" charset="0"/>
              </a:rPr>
              <a:t>: écrire des points d’attention important dans votre sport. 1 post-it = 1 point d’attention</a:t>
            </a:r>
            <a:endParaRPr lang="fr-FR" dirty="0">
              <a:solidFill>
                <a:prstClr val="black"/>
              </a:solidFill>
              <a:latin typeface="Calibri"/>
            </a:endParaRPr>
          </a:p>
        </p:txBody>
      </p:sp>
      <p:pic>
        <p:nvPicPr>
          <p:cNvPr id="4" name="Image 3">
            <a:extLst>
              <a:ext uri="{FF2B5EF4-FFF2-40B4-BE49-F238E27FC236}">
                <a16:creationId xmlns:a16="http://schemas.microsoft.com/office/drawing/2014/main" id="{B104BE37-FC99-4351-8D75-F496B39ED6A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73929" y="3021442"/>
            <a:ext cx="3211289" cy="2759125"/>
          </a:xfrm>
          <a:prstGeom prst="rect">
            <a:avLst/>
          </a:prstGeom>
        </p:spPr>
      </p:pic>
      <p:pic>
        <p:nvPicPr>
          <p:cNvPr id="6" name="Image 5">
            <a:extLst>
              <a:ext uri="{FF2B5EF4-FFF2-40B4-BE49-F238E27FC236}">
                <a16:creationId xmlns:a16="http://schemas.microsoft.com/office/drawing/2014/main" id="{CA11BFB5-6A36-4DD3-927E-DDEDDB9AA69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91634" y="3020567"/>
            <a:ext cx="2311329" cy="2760000"/>
          </a:xfrm>
          <a:prstGeom prst="rect">
            <a:avLst/>
          </a:prstGeom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8A298711-8CEB-4E11-AB3A-491FC595ADE9}"/>
              </a:ext>
            </a:extLst>
          </p:cNvPr>
          <p:cNvSpPr txBox="1"/>
          <p:nvPr/>
        </p:nvSpPr>
        <p:spPr>
          <a:xfrm>
            <a:off x="4876800" y="3657599"/>
            <a:ext cx="864781" cy="9130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609585"/>
            <a:r>
              <a:rPr lang="fr-FR" sz="5333" dirty="0">
                <a:solidFill>
                  <a:prstClr val="black"/>
                </a:solidFill>
                <a:latin typeface="Calibri"/>
              </a:rPr>
              <a:t>=</a:t>
            </a:r>
          </a:p>
        </p:txBody>
      </p:sp>
    </p:spTree>
    <p:extLst>
      <p:ext uri="{BB962C8B-B14F-4D97-AF65-F5344CB8AC3E}">
        <p14:creationId xmlns:p14="http://schemas.microsoft.com/office/powerpoint/2010/main" val="2835276565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oneTexte 8"/>
          <p:cNvSpPr txBox="1"/>
          <p:nvPr/>
        </p:nvSpPr>
        <p:spPr>
          <a:xfrm>
            <a:off x="3118885" y="0"/>
            <a:ext cx="8286435" cy="9787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defTabSz="609585">
              <a:lnSpc>
                <a:spcPct val="120000"/>
              </a:lnSpc>
            </a:pPr>
            <a:r>
              <a:rPr lang="fr-FR" sz="4800" b="1" dirty="0">
                <a:solidFill>
                  <a:srgbClr val="DCC283"/>
                </a:solidFill>
                <a:latin typeface="Century Gothic" panose="020B0502020202020204" pitchFamily="34" charset="0"/>
                <a:cs typeface="Arial Black"/>
              </a:rPr>
              <a:t>DEUX POINTS D’ATTENTION</a:t>
            </a:r>
          </a:p>
        </p:txBody>
      </p:sp>
      <p:sp>
        <p:nvSpPr>
          <p:cNvPr id="10" name="ZoneTexte 9"/>
          <p:cNvSpPr txBox="1"/>
          <p:nvPr/>
        </p:nvSpPr>
        <p:spPr>
          <a:xfrm>
            <a:off x="4239874" y="771816"/>
            <a:ext cx="7165447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defTabSz="609585">
              <a:lnSpc>
                <a:spcPct val="120000"/>
              </a:lnSpc>
            </a:pPr>
            <a:r>
              <a:rPr lang="fr-FR" sz="2400" dirty="0">
                <a:solidFill>
                  <a:prstClr val="white"/>
                </a:solidFill>
                <a:latin typeface="Century Gothic" panose="020B0502020202020204" pitchFamily="34" charset="0"/>
                <a:cs typeface="Arial Bold"/>
              </a:rPr>
              <a:t>FOCALISATION DE L’ATTENTION</a:t>
            </a:r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AF82A51B-30F0-4B8C-9B56-5B824AAA0539}"/>
              </a:ext>
            </a:extLst>
          </p:cNvPr>
          <p:cNvSpPr txBox="1"/>
          <p:nvPr/>
        </p:nvSpPr>
        <p:spPr>
          <a:xfrm>
            <a:off x="1324947" y="1800448"/>
            <a:ext cx="10314159" cy="47200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609585"/>
            <a:r>
              <a:rPr lang="fr-FR" sz="1867" dirty="0">
                <a:solidFill>
                  <a:srgbClr val="272B58"/>
                </a:solidFill>
                <a:latin typeface="Century Gothic" panose="020B0502020202020204" pitchFamily="34" charset="0"/>
              </a:rPr>
              <a:t>Pour se concentrer, il est nécessaire d’avoir des points d’attention. </a:t>
            </a:r>
            <a:r>
              <a:rPr lang="fr-FR" sz="1867" b="1" dirty="0">
                <a:solidFill>
                  <a:srgbClr val="272B58"/>
                </a:solidFill>
                <a:latin typeface="Century Gothic" panose="020B0502020202020204" pitchFamily="34" charset="0"/>
              </a:rPr>
              <a:t>2 types</a:t>
            </a:r>
            <a:r>
              <a:rPr lang="fr-FR" sz="1867" dirty="0">
                <a:solidFill>
                  <a:srgbClr val="272B58"/>
                </a:solidFill>
                <a:latin typeface="Century Gothic" panose="020B0502020202020204" pitchFamily="34" charset="0"/>
              </a:rPr>
              <a:t>:</a:t>
            </a:r>
          </a:p>
          <a:p>
            <a:pPr defTabSz="609585"/>
            <a:endParaRPr lang="fr-FR" sz="1867" dirty="0">
              <a:solidFill>
                <a:srgbClr val="272B58"/>
              </a:solidFill>
              <a:latin typeface="Century Gothic" panose="020B0502020202020204" pitchFamily="34" charset="0"/>
            </a:endParaRPr>
          </a:p>
          <a:p>
            <a:pPr algn="just" defTabSz="609585"/>
            <a:endParaRPr lang="fr-FR" sz="1867" dirty="0">
              <a:solidFill>
                <a:srgbClr val="272B58"/>
              </a:solidFill>
              <a:latin typeface="Century Gothic" panose="020B0502020202020204" pitchFamily="34" charset="0"/>
            </a:endParaRPr>
          </a:p>
          <a:p>
            <a:pPr marL="380990" indent="-380990" algn="just" defTabSz="609585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fr-FR" sz="1867" dirty="0">
                <a:solidFill>
                  <a:srgbClr val="C5243D"/>
                </a:solidFill>
                <a:latin typeface="Century Gothic" panose="020B0502020202020204" pitchFamily="34" charset="0"/>
              </a:rPr>
              <a:t>Point d’attention/focus </a:t>
            </a:r>
            <a:r>
              <a:rPr lang="fr-FR" sz="1867" b="1" dirty="0">
                <a:solidFill>
                  <a:srgbClr val="272B58"/>
                </a:solidFill>
                <a:latin typeface="Century Gothic" panose="020B0502020202020204" pitchFamily="34" charset="0"/>
              </a:rPr>
              <a:t>interne </a:t>
            </a:r>
            <a:r>
              <a:rPr lang="fr-FR" sz="1867" dirty="0">
                <a:solidFill>
                  <a:srgbClr val="272B58"/>
                </a:solidFill>
                <a:latin typeface="Century Gothic" panose="020B0502020202020204" pitchFamily="34" charset="0"/>
              </a:rPr>
              <a:t>: attention dirigée vers ses propres sentiments, pensées ou processus corporels</a:t>
            </a:r>
          </a:p>
          <a:p>
            <a:pPr marL="990575" lvl="1" indent="-380990" algn="just" defTabSz="609585">
              <a:buFont typeface="Arial" panose="020B0604020202020204" pitchFamily="34" charset="0"/>
              <a:buChar char="•"/>
            </a:pPr>
            <a:r>
              <a:rPr lang="fr-FR" sz="1867" i="1" dirty="0">
                <a:solidFill>
                  <a:srgbClr val="272B58"/>
                </a:solidFill>
                <a:latin typeface="Century Gothic" panose="020B0502020202020204" pitchFamily="34" charset="0"/>
              </a:rPr>
              <a:t>Exemple : écouter et se concentrer sur sa respiration avant un sprint, se concentrer sur son poignet avant un service au tennis, etc. </a:t>
            </a:r>
          </a:p>
          <a:p>
            <a:pPr marL="380990" indent="-380990" algn="just" defTabSz="609585">
              <a:buFont typeface="Arial" panose="020B0604020202020204" pitchFamily="34" charset="0"/>
              <a:buChar char="•"/>
            </a:pPr>
            <a:endParaRPr lang="fr-FR" sz="1867" dirty="0">
              <a:solidFill>
                <a:srgbClr val="272B58"/>
              </a:solidFill>
              <a:latin typeface="Century Gothic" panose="020B0502020202020204" pitchFamily="34" charset="0"/>
            </a:endParaRPr>
          </a:p>
          <a:p>
            <a:pPr marL="380990" indent="-380990" algn="just" defTabSz="609585">
              <a:buFont typeface="Arial" panose="020B0604020202020204" pitchFamily="34" charset="0"/>
              <a:buChar char="•"/>
            </a:pPr>
            <a:endParaRPr lang="fr-FR" sz="1867" dirty="0">
              <a:solidFill>
                <a:srgbClr val="272B58"/>
              </a:solidFill>
              <a:latin typeface="Century Gothic" panose="020B0502020202020204" pitchFamily="34" charset="0"/>
            </a:endParaRPr>
          </a:p>
          <a:p>
            <a:pPr marL="380990" indent="-380990" algn="just" defTabSz="609585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fr-FR" sz="1867" dirty="0">
                <a:solidFill>
                  <a:srgbClr val="C5243D"/>
                </a:solidFill>
                <a:latin typeface="Century Gothic" panose="020B0502020202020204" pitchFamily="34" charset="0"/>
              </a:rPr>
              <a:t>Point d’attention/focus </a:t>
            </a:r>
            <a:r>
              <a:rPr lang="fr-FR" sz="1867" b="1" dirty="0">
                <a:solidFill>
                  <a:srgbClr val="272B58"/>
                </a:solidFill>
                <a:latin typeface="Century Gothic" panose="020B0502020202020204" pitchFamily="34" charset="0"/>
              </a:rPr>
              <a:t>externe </a:t>
            </a:r>
            <a:r>
              <a:rPr lang="fr-FR" sz="1867" dirty="0">
                <a:solidFill>
                  <a:srgbClr val="272B58"/>
                </a:solidFill>
                <a:latin typeface="Century Gothic" panose="020B0502020202020204" pitchFamily="34" charset="0"/>
              </a:rPr>
              <a:t>: attention dirigée vers une cible dans l’environnement (une personne, un objet)</a:t>
            </a:r>
          </a:p>
          <a:p>
            <a:pPr marL="990575" lvl="1" indent="-380990" algn="just" defTabSz="609585">
              <a:buFont typeface="Arial" panose="020B0604020202020204" pitchFamily="34" charset="0"/>
              <a:buChar char="•"/>
            </a:pPr>
            <a:r>
              <a:rPr lang="fr-FR" sz="1867" i="1" dirty="0">
                <a:solidFill>
                  <a:srgbClr val="272B58"/>
                </a:solidFill>
                <a:latin typeface="Century Gothic" panose="020B0502020202020204" pitchFamily="34" charset="0"/>
              </a:rPr>
              <a:t>Exemple : regarder le trou pour un golfeur, être attentif au coup de pistolet pour un sprinteur, etc. </a:t>
            </a:r>
          </a:p>
          <a:p>
            <a:pPr defTabSz="609585"/>
            <a:endParaRPr lang="fr-FR" sz="2400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defTabSz="609585"/>
            <a:endParaRPr lang="fr-FR" sz="2400" dirty="0">
              <a:solidFill>
                <a:prstClr val="black"/>
              </a:solidFill>
              <a:latin typeface="Century Gothic" panose="020B0502020202020204" pitchFamily="34" charset="0"/>
            </a:endParaRPr>
          </a:p>
        </p:txBody>
      </p:sp>
      <p:pic>
        <p:nvPicPr>
          <p:cNvPr id="4" name="Image 3">
            <a:extLst>
              <a:ext uri="{FF2B5EF4-FFF2-40B4-BE49-F238E27FC236}">
                <a16:creationId xmlns:a16="http://schemas.microsoft.com/office/drawing/2014/main" id="{D4C152DC-D704-4F46-A21D-359F8B8BB99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9749" y="2877120"/>
            <a:ext cx="1106225" cy="960000"/>
          </a:xfrm>
          <a:prstGeom prst="rect">
            <a:avLst/>
          </a:prstGeom>
        </p:spPr>
      </p:pic>
      <p:pic>
        <p:nvPicPr>
          <p:cNvPr id="6" name="Image 5">
            <a:extLst>
              <a:ext uri="{FF2B5EF4-FFF2-40B4-BE49-F238E27FC236}">
                <a16:creationId xmlns:a16="http://schemas.microsoft.com/office/drawing/2014/main" id="{ECF879BA-89D3-46B2-9FDF-FE416D58F34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9748" y="4569527"/>
            <a:ext cx="1100099" cy="9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1513481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oneTexte 8"/>
          <p:cNvSpPr txBox="1"/>
          <p:nvPr/>
        </p:nvSpPr>
        <p:spPr>
          <a:xfrm>
            <a:off x="4239874" y="1"/>
            <a:ext cx="7165447" cy="9787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defTabSz="609570">
              <a:lnSpc>
                <a:spcPct val="120000"/>
              </a:lnSpc>
            </a:pPr>
            <a:r>
              <a:rPr lang="fr-FR" sz="4800" b="1" dirty="0">
                <a:solidFill>
                  <a:srgbClr val="DCC283"/>
                </a:solidFill>
                <a:latin typeface="Century Gothic" panose="020B0502020202020204" pitchFamily="34" charset="0"/>
                <a:cs typeface="Arial Black"/>
              </a:rPr>
              <a:t>EXERCICE</a:t>
            </a:r>
          </a:p>
        </p:txBody>
      </p:sp>
      <p:sp>
        <p:nvSpPr>
          <p:cNvPr id="10" name="ZoneTexte 9"/>
          <p:cNvSpPr txBox="1"/>
          <p:nvPr/>
        </p:nvSpPr>
        <p:spPr>
          <a:xfrm>
            <a:off x="4239875" y="771816"/>
            <a:ext cx="7165447" cy="4930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defTabSz="609585">
              <a:lnSpc>
                <a:spcPct val="120000"/>
              </a:lnSpc>
            </a:pPr>
            <a:r>
              <a:rPr lang="fr-FR" sz="2400" dirty="0">
                <a:solidFill>
                  <a:prstClr val="white"/>
                </a:solidFill>
                <a:latin typeface="Century Gothic" panose="020B0502020202020204" pitchFamily="34" charset="0"/>
                <a:cs typeface="Arial Bold"/>
              </a:rPr>
              <a:t>FOCALISATION DE L’ATTENTION</a:t>
            </a:r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28EF8463-056F-4E0D-8561-6679584F20DA}"/>
              </a:ext>
            </a:extLst>
          </p:cNvPr>
          <p:cNvSpPr txBox="1"/>
          <p:nvPr/>
        </p:nvSpPr>
        <p:spPr>
          <a:xfrm>
            <a:off x="942537" y="2082019"/>
            <a:ext cx="1046278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189"/>
            <a:r>
              <a:rPr lang="fr-FR" b="1" dirty="0">
                <a:solidFill>
                  <a:srgbClr val="2C2F65"/>
                </a:solidFill>
                <a:latin typeface="Century Gothic" panose="020B0502020202020204" pitchFamily="34" charset="0"/>
              </a:rPr>
              <a:t>Consigne </a:t>
            </a:r>
            <a:r>
              <a:rPr lang="fr-FR" dirty="0">
                <a:solidFill>
                  <a:srgbClr val="2C2F65"/>
                </a:solidFill>
                <a:latin typeface="Century Gothic" panose="020B0502020202020204" pitchFamily="34" charset="0"/>
              </a:rPr>
              <a:t>: classer les points d’attention selon les deux catégories</a:t>
            </a:r>
            <a:endParaRPr lang="fr-FR" dirty="0">
              <a:solidFill>
                <a:prstClr val="black"/>
              </a:solidFill>
              <a:latin typeface="Calibri"/>
            </a:endParaRPr>
          </a:p>
          <a:p>
            <a:pPr defTabSz="457189"/>
            <a:endParaRPr lang="fr-FR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29" name="ZoneTexte 28">
            <a:extLst>
              <a:ext uri="{FF2B5EF4-FFF2-40B4-BE49-F238E27FC236}">
                <a16:creationId xmlns:a16="http://schemas.microsoft.com/office/drawing/2014/main" id="{D5A32D75-1699-4F05-8766-8B8647075B47}"/>
              </a:ext>
            </a:extLst>
          </p:cNvPr>
          <p:cNvSpPr txBox="1"/>
          <p:nvPr/>
        </p:nvSpPr>
        <p:spPr>
          <a:xfrm>
            <a:off x="2388576" y="5303521"/>
            <a:ext cx="203929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457189"/>
            <a:r>
              <a:rPr lang="fr-FR" b="1" dirty="0">
                <a:solidFill>
                  <a:srgbClr val="2C2F65"/>
                </a:solidFill>
                <a:latin typeface="Century Gothic" panose="020B0502020202020204" pitchFamily="34" charset="0"/>
              </a:rPr>
              <a:t>FOCUS INTERNE</a:t>
            </a:r>
          </a:p>
        </p:txBody>
      </p:sp>
      <p:sp>
        <p:nvSpPr>
          <p:cNvPr id="30" name="ZoneTexte 29">
            <a:extLst>
              <a:ext uri="{FF2B5EF4-FFF2-40B4-BE49-F238E27FC236}">
                <a16:creationId xmlns:a16="http://schemas.microsoft.com/office/drawing/2014/main" id="{84204564-F0C2-41F6-B314-D9E12208AD79}"/>
              </a:ext>
            </a:extLst>
          </p:cNvPr>
          <p:cNvSpPr txBox="1"/>
          <p:nvPr/>
        </p:nvSpPr>
        <p:spPr>
          <a:xfrm>
            <a:off x="7217651" y="5303521"/>
            <a:ext cx="202968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457189"/>
            <a:r>
              <a:rPr lang="fr-FR" b="1" dirty="0">
                <a:solidFill>
                  <a:srgbClr val="2C2F65"/>
                </a:solidFill>
                <a:latin typeface="Century Gothic" panose="020B0502020202020204" pitchFamily="34" charset="0"/>
              </a:rPr>
              <a:t>FOCUS EXTERNE</a:t>
            </a:r>
          </a:p>
        </p:txBody>
      </p:sp>
      <p:pic>
        <p:nvPicPr>
          <p:cNvPr id="11" name="Image 10">
            <a:extLst>
              <a:ext uri="{FF2B5EF4-FFF2-40B4-BE49-F238E27FC236}">
                <a16:creationId xmlns:a16="http://schemas.microsoft.com/office/drawing/2014/main" id="{6D804C7F-92ED-47F6-900C-C2F76298EA1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88575" y="3284957"/>
            <a:ext cx="2039293" cy="1769731"/>
          </a:xfrm>
          <a:prstGeom prst="rect">
            <a:avLst/>
          </a:prstGeom>
        </p:spPr>
      </p:pic>
      <p:pic>
        <p:nvPicPr>
          <p:cNvPr id="12" name="Image 11">
            <a:extLst>
              <a:ext uri="{FF2B5EF4-FFF2-40B4-BE49-F238E27FC236}">
                <a16:creationId xmlns:a16="http://schemas.microsoft.com/office/drawing/2014/main" id="{3FBECC22-CB1B-4711-A7AF-391AD808A1A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17651" y="3283488"/>
            <a:ext cx="2029683" cy="1771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4875979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oneTexte 8"/>
          <p:cNvSpPr txBox="1"/>
          <p:nvPr/>
        </p:nvSpPr>
        <p:spPr>
          <a:xfrm>
            <a:off x="4239873" y="1"/>
            <a:ext cx="7165447" cy="9787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defTabSz="609585">
              <a:lnSpc>
                <a:spcPct val="120000"/>
              </a:lnSpc>
            </a:pPr>
            <a:r>
              <a:rPr lang="fr-FR" sz="4800" b="1" dirty="0">
                <a:solidFill>
                  <a:srgbClr val="DCC283"/>
                </a:solidFill>
                <a:latin typeface="Century Gothic" panose="020B0502020202020204" pitchFamily="34" charset="0"/>
                <a:cs typeface="Arial Black"/>
              </a:rPr>
              <a:t>A QUOI CA SERT ?</a:t>
            </a:r>
          </a:p>
        </p:txBody>
      </p:sp>
      <p:sp>
        <p:nvSpPr>
          <p:cNvPr id="10" name="ZoneTexte 9"/>
          <p:cNvSpPr txBox="1"/>
          <p:nvPr/>
        </p:nvSpPr>
        <p:spPr>
          <a:xfrm>
            <a:off x="4239874" y="771816"/>
            <a:ext cx="7165447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defTabSz="609585">
              <a:lnSpc>
                <a:spcPct val="120000"/>
              </a:lnSpc>
            </a:pPr>
            <a:r>
              <a:rPr lang="fr-FR" sz="2400" dirty="0">
                <a:solidFill>
                  <a:prstClr val="white"/>
                </a:solidFill>
                <a:latin typeface="Century Gothic" panose="020B0502020202020204" pitchFamily="34" charset="0"/>
                <a:cs typeface="Arial Bold"/>
              </a:rPr>
              <a:t>FOCALISATION DE L’ATTENTION</a:t>
            </a: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580BF0AA-7951-4DA5-9E06-13DB51611A83}"/>
              </a:ext>
            </a:extLst>
          </p:cNvPr>
          <p:cNvSpPr txBox="1"/>
          <p:nvPr/>
        </p:nvSpPr>
        <p:spPr>
          <a:xfrm>
            <a:off x="1226288" y="2071647"/>
            <a:ext cx="9739424" cy="44021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609585"/>
            <a:r>
              <a:rPr lang="fr-FR" sz="1867" dirty="0">
                <a:solidFill>
                  <a:srgbClr val="272B58"/>
                </a:solidFill>
                <a:latin typeface="Century Gothic" panose="020B0502020202020204" pitchFamily="34" charset="0"/>
              </a:rPr>
              <a:t>Mettre de côté les distractions internes et externes</a:t>
            </a:r>
          </a:p>
          <a:p>
            <a:pPr algn="ctr" defTabSz="609585"/>
            <a:endParaRPr lang="fr-FR" sz="1867" dirty="0">
              <a:solidFill>
                <a:srgbClr val="272B58"/>
              </a:solidFill>
              <a:latin typeface="Century Gothic" panose="020B0502020202020204" pitchFamily="34" charset="0"/>
            </a:endParaRPr>
          </a:p>
          <a:p>
            <a:pPr algn="ctr" defTabSz="609585"/>
            <a:endParaRPr lang="fr-FR" sz="1867" dirty="0">
              <a:solidFill>
                <a:srgbClr val="272B58"/>
              </a:solidFill>
              <a:latin typeface="Century Gothic" panose="020B0502020202020204" pitchFamily="34" charset="0"/>
            </a:endParaRPr>
          </a:p>
          <a:p>
            <a:pPr algn="ctr" defTabSz="609585"/>
            <a:r>
              <a:rPr lang="fr-FR" sz="1867" dirty="0">
                <a:solidFill>
                  <a:srgbClr val="272B58"/>
                </a:solidFill>
                <a:latin typeface="Century Gothic" panose="020B0502020202020204" pitchFamily="34" charset="0"/>
              </a:rPr>
              <a:t>Être concentré sur une tâche</a:t>
            </a:r>
          </a:p>
          <a:p>
            <a:pPr algn="ctr" defTabSz="609585"/>
            <a:endParaRPr lang="fr-FR" sz="1867" dirty="0">
              <a:solidFill>
                <a:srgbClr val="272B58"/>
              </a:solidFill>
              <a:latin typeface="Century Gothic" panose="020B0502020202020204" pitchFamily="34" charset="0"/>
            </a:endParaRPr>
          </a:p>
          <a:p>
            <a:pPr algn="ctr" defTabSz="609585"/>
            <a:endParaRPr lang="fr-FR" sz="1867" dirty="0">
              <a:solidFill>
                <a:srgbClr val="272B58"/>
              </a:solidFill>
              <a:latin typeface="Century Gothic" panose="020B0502020202020204" pitchFamily="34" charset="0"/>
            </a:endParaRPr>
          </a:p>
          <a:p>
            <a:pPr algn="ctr" defTabSz="609585"/>
            <a:r>
              <a:rPr lang="fr-FR" sz="1867" dirty="0">
                <a:solidFill>
                  <a:srgbClr val="272B58"/>
                </a:solidFill>
                <a:latin typeface="Century Gothic" panose="020B0502020202020204" pitchFamily="34" charset="0"/>
              </a:rPr>
              <a:t>Augmenter la qualité de l’entrainement en précisant des points d’attention</a:t>
            </a:r>
          </a:p>
          <a:p>
            <a:pPr algn="ctr" defTabSz="609585"/>
            <a:endParaRPr lang="fr-FR" sz="1867" dirty="0">
              <a:solidFill>
                <a:srgbClr val="272B58"/>
              </a:solidFill>
              <a:latin typeface="Century Gothic" panose="020B0502020202020204" pitchFamily="34" charset="0"/>
            </a:endParaRPr>
          </a:p>
          <a:p>
            <a:pPr algn="ctr" defTabSz="609585"/>
            <a:endParaRPr lang="fr-FR" sz="1867" dirty="0">
              <a:solidFill>
                <a:srgbClr val="272B58"/>
              </a:solidFill>
              <a:latin typeface="Century Gothic" panose="020B0502020202020204" pitchFamily="34" charset="0"/>
            </a:endParaRPr>
          </a:p>
          <a:p>
            <a:pPr algn="ctr" defTabSz="609585"/>
            <a:r>
              <a:rPr lang="fr-FR" sz="1867" dirty="0">
                <a:solidFill>
                  <a:srgbClr val="272B58"/>
                </a:solidFill>
                <a:latin typeface="Century Gothic" panose="020B0502020202020204" pitchFamily="34" charset="0"/>
              </a:rPr>
              <a:t>Entretenir la motivation</a:t>
            </a:r>
          </a:p>
          <a:p>
            <a:pPr algn="ctr" defTabSz="609585"/>
            <a:endParaRPr lang="fr-FR" sz="1867" dirty="0">
              <a:solidFill>
                <a:srgbClr val="272B58"/>
              </a:solidFill>
              <a:latin typeface="Century Gothic" panose="020B0502020202020204" pitchFamily="34" charset="0"/>
            </a:endParaRPr>
          </a:p>
          <a:p>
            <a:pPr algn="ctr" defTabSz="609585"/>
            <a:endParaRPr lang="fr-FR" sz="1867" dirty="0">
              <a:solidFill>
                <a:srgbClr val="272B58"/>
              </a:solidFill>
              <a:latin typeface="Century Gothic" panose="020B0502020202020204" pitchFamily="34" charset="0"/>
            </a:endParaRPr>
          </a:p>
          <a:p>
            <a:pPr algn="ctr" defTabSz="609585"/>
            <a:r>
              <a:rPr lang="fr-FR" sz="1867" dirty="0">
                <a:solidFill>
                  <a:srgbClr val="272B58"/>
                </a:solidFill>
                <a:latin typeface="Century Gothic" panose="020B0502020202020204" pitchFamily="34" charset="0"/>
              </a:rPr>
              <a:t>Apprendre à se donner des buts</a:t>
            </a:r>
          </a:p>
          <a:p>
            <a:pPr marL="380990" indent="-380990" algn="ctr" defTabSz="609585">
              <a:buFont typeface="Arial" panose="020B0604020202020204" pitchFamily="34" charset="0"/>
              <a:buChar char="•"/>
            </a:pPr>
            <a:endParaRPr lang="fr-FR" sz="1867" dirty="0">
              <a:solidFill>
                <a:srgbClr val="272B58"/>
              </a:solidFill>
              <a:latin typeface="Century Gothic" panose="020B0502020202020204" pitchFamily="34" charset="0"/>
            </a:endParaRPr>
          </a:p>
          <a:p>
            <a:pPr marL="380990" indent="-380990" algn="just" defTabSz="609585">
              <a:buFont typeface="Arial" panose="020B0604020202020204" pitchFamily="34" charset="0"/>
              <a:buChar char="•"/>
            </a:pPr>
            <a:endParaRPr lang="fr-FR" sz="1867" dirty="0">
              <a:solidFill>
                <a:srgbClr val="272B58"/>
              </a:solidFill>
              <a:latin typeface="Century Gothic" panose="020B0502020202020204" pitchFamily="34" charset="0"/>
            </a:endParaRPr>
          </a:p>
        </p:txBody>
      </p:sp>
      <p:pic>
        <p:nvPicPr>
          <p:cNvPr id="4" name="Image 3">
            <a:extLst>
              <a:ext uri="{FF2B5EF4-FFF2-40B4-BE49-F238E27FC236}">
                <a16:creationId xmlns:a16="http://schemas.microsoft.com/office/drawing/2014/main" id="{FBEBB98C-14EC-485C-AA0A-C5940C7F000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86624" y="4287637"/>
            <a:ext cx="875977" cy="960000"/>
          </a:xfrm>
          <a:prstGeom prst="rect">
            <a:avLst/>
          </a:prstGeo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2424A6BE-B3EE-48D1-912B-38F509B3A5C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57009" y="5276611"/>
            <a:ext cx="960000" cy="960000"/>
          </a:xfrm>
          <a:prstGeom prst="rect">
            <a:avLst/>
          </a:prstGeom>
        </p:spPr>
      </p:pic>
      <p:pic>
        <p:nvPicPr>
          <p:cNvPr id="11" name="Image 10">
            <a:extLst>
              <a:ext uri="{FF2B5EF4-FFF2-40B4-BE49-F238E27FC236}">
                <a16:creationId xmlns:a16="http://schemas.microsoft.com/office/drawing/2014/main" id="{6FBA6978-2534-4F91-9D76-B511084C2ED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72199" y="3491988"/>
            <a:ext cx="961592" cy="960000"/>
          </a:xfrm>
          <a:prstGeom prst="rect">
            <a:avLst/>
          </a:prstGeom>
        </p:spPr>
      </p:pic>
      <p:pic>
        <p:nvPicPr>
          <p:cNvPr id="13" name="Image 12">
            <a:extLst>
              <a:ext uri="{FF2B5EF4-FFF2-40B4-BE49-F238E27FC236}">
                <a16:creationId xmlns:a16="http://schemas.microsoft.com/office/drawing/2014/main" id="{D14815E9-091E-4F35-AF4C-3C93FBD2375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186623" y="2551645"/>
            <a:ext cx="803941" cy="960000"/>
          </a:xfrm>
          <a:prstGeom prst="rect">
            <a:avLst/>
          </a:prstGeom>
        </p:spPr>
      </p:pic>
      <p:pic>
        <p:nvPicPr>
          <p:cNvPr id="15" name="Image 14">
            <a:extLst>
              <a:ext uri="{FF2B5EF4-FFF2-40B4-BE49-F238E27FC236}">
                <a16:creationId xmlns:a16="http://schemas.microsoft.com/office/drawing/2014/main" id="{8337FF01-62A4-4004-9AE9-237436C7CFB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046321" y="1747591"/>
            <a:ext cx="1090689" cy="9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4332906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oneTexte 8"/>
          <p:cNvSpPr txBox="1"/>
          <p:nvPr/>
        </p:nvSpPr>
        <p:spPr>
          <a:xfrm>
            <a:off x="2087419" y="0"/>
            <a:ext cx="9317900" cy="8912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defTabSz="609585">
              <a:lnSpc>
                <a:spcPct val="120000"/>
              </a:lnSpc>
              <a:defRPr/>
            </a:pPr>
            <a:r>
              <a:rPr lang="fr-FR" sz="4800" b="1" dirty="0">
                <a:solidFill>
                  <a:srgbClr val="C5243D"/>
                </a:solidFill>
                <a:latin typeface="Century Gothic" panose="020B0502020202020204" pitchFamily="34" charset="0"/>
                <a:cs typeface="Arial Black"/>
              </a:rPr>
              <a:t>FOCALISATION DE L’ATTENTION</a:t>
            </a:r>
          </a:p>
        </p:txBody>
      </p:sp>
      <p:sp>
        <p:nvSpPr>
          <p:cNvPr id="10" name="ZoneTexte 9"/>
          <p:cNvSpPr txBox="1"/>
          <p:nvPr/>
        </p:nvSpPr>
        <p:spPr>
          <a:xfrm>
            <a:off x="4239874" y="771815"/>
            <a:ext cx="7165447" cy="4930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defTabSz="609585">
              <a:lnSpc>
                <a:spcPct val="120000"/>
              </a:lnSpc>
              <a:defRPr/>
            </a:pPr>
            <a:r>
              <a:rPr lang="fr-FR" sz="2400" dirty="0">
                <a:solidFill>
                  <a:srgbClr val="272B58"/>
                </a:solidFill>
                <a:latin typeface="Century Gothic" panose="020B0502020202020204" pitchFamily="34" charset="0"/>
                <a:cs typeface="Arial Bold"/>
              </a:rPr>
              <a:t>Exemple</a:t>
            </a: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b="15649"/>
          <a:stretch/>
        </p:blipFill>
        <p:spPr>
          <a:xfrm>
            <a:off x="2141934" y="1262882"/>
            <a:ext cx="7908135" cy="55951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51042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0"/>
    </mc:Choice>
    <mc:Fallback xmlns="">
      <p:transition spd="slow" advTm="40000"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re 1"/>
          <p:cNvSpPr txBox="1">
            <a:spLocks/>
          </p:cNvSpPr>
          <p:nvPr/>
        </p:nvSpPr>
        <p:spPr>
          <a:xfrm>
            <a:off x="0" y="2538981"/>
            <a:ext cx="12191999" cy="1469307"/>
          </a:xfrm>
          <a:prstGeom prst="rect">
            <a:avLst/>
          </a:prstGeom>
          <a:noFill/>
        </p:spPr>
        <p:txBody>
          <a:bodyPr vert="horz" lIns="121920" tIns="60960" rIns="121920" bIns="6096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ctr" defTabSz="609585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8000" b="1" i="0" u="none" strike="noStrike" kern="1200" cap="none" spc="0" normalizeH="0" baseline="0" noProof="0" dirty="0">
                <a:ln w="0"/>
                <a:solidFill>
                  <a:prstClr val="white"/>
                </a:solidFill>
                <a:effectLst/>
                <a:uLnTx/>
                <a:uFillTx/>
                <a:latin typeface="Century Gothic" panose="020B0502020202020204" pitchFamily="34" charset="0"/>
                <a:ea typeface="+mj-ea"/>
                <a:cs typeface="Arial"/>
              </a:rPr>
              <a:t>LA PRISE DE DECISION</a:t>
            </a:r>
          </a:p>
        </p:txBody>
      </p:sp>
      <p:sp>
        <p:nvSpPr>
          <p:cNvPr id="7" name="Sous-titre 2"/>
          <p:cNvSpPr txBox="1">
            <a:spLocks/>
          </p:cNvSpPr>
          <p:nvPr/>
        </p:nvSpPr>
        <p:spPr>
          <a:xfrm>
            <a:off x="221004" y="4051308"/>
            <a:ext cx="9677739" cy="1922944"/>
          </a:xfrm>
          <a:prstGeom prst="rect">
            <a:avLst/>
          </a:prstGeom>
        </p:spPr>
        <p:txBody>
          <a:bodyPr vert="horz" lIns="121920" tIns="60960" rIns="121920" bIns="60960" rtlCol="0">
            <a:norm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609585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endParaRPr kumimoji="0" lang="fr-FR" sz="3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</p:txBody>
      </p:sp>
      <p:sp>
        <p:nvSpPr>
          <p:cNvPr id="4" name="ZoneTexte 3"/>
          <p:cNvSpPr txBox="1"/>
          <p:nvPr/>
        </p:nvSpPr>
        <p:spPr>
          <a:xfrm>
            <a:off x="221004" y="5974253"/>
            <a:ext cx="8023350" cy="6669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60958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1867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Alexis RUFFAULT – Chercheur en psychologie du sport et de la santé</a:t>
            </a:r>
            <a:endParaRPr kumimoji="0" lang="fr-FR" sz="1867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l" defTabSz="60958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1867" b="1" i="0" u="none" strike="noStrike" kern="1200" cap="none" spc="0" normalizeH="0" baseline="0" noProof="0" dirty="0">
                <a:ln>
                  <a:noFill/>
                </a:ln>
                <a:solidFill>
                  <a:srgbClr val="DCC283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Laboratoire Sport, Expertise et Performance (EA  7370)</a:t>
            </a:r>
          </a:p>
        </p:txBody>
      </p:sp>
    </p:spTree>
    <p:extLst>
      <p:ext uri="{BB962C8B-B14F-4D97-AF65-F5344CB8AC3E}">
        <p14:creationId xmlns:p14="http://schemas.microsoft.com/office/powerpoint/2010/main" val="47460401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oneTexte 8"/>
          <p:cNvSpPr txBox="1"/>
          <p:nvPr/>
        </p:nvSpPr>
        <p:spPr>
          <a:xfrm>
            <a:off x="4239873" y="0"/>
            <a:ext cx="7165447" cy="9787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609585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4800" b="1" i="0" u="none" strike="noStrike" kern="1200" cap="none" spc="0" normalizeH="0" baseline="0" noProof="0" dirty="0">
                <a:ln>
                  <a:noFill/>
                </a:ln>
                <a:solidFill>
                  <a:srgbClr val="DCC283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Arial Black"/>
              </a:rPr>
              <a:t>QU’EST-CE QUE C’EST ?</a:t>
            </a:r>
          </a:p>
        </p:txBody>
      </p:sp>
      <p:sp>
        <p:nvSpPr>
          <p:cNvPr id="10" name="ZoneTexte 9"/>
          <p:cNvSpPr txBox="1"/>
          <p:nvPr/>
        </p:nvSpPr>
        <p:spPr>
          <a:xfrm>
            <a:off x="4239874" y="771816"/>
            <a:ext cx="7165447" cy="4930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609585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Arial Bold"/>
              </a:rPr>
              <a:t>PRISE DE DECISION</a:t>
            </a:r>
          </a:p>
        </p:txBody>
      </p:sp>
      <p:pic>
        <p:nvPicPr>
          <p:cNvPr id="4" name="Image 3">
            <a:extLst>
              <a:ext uri="{FF2B5EF4-FFF2-40B4-BE49-F238E27FC236}">
                <a16:creationId xmlns:a16="http://schemas.microsoft.com/office/drawing/2014/main" id="{70D9C058-BF2C-4944-B78F-F4248FCF4B8A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3743"/>
          <a:stretch/>
        </p:blipFill>
        <p:spPr>
          <a:xfrm rot="5400000">
            <a:off x="569658" y="2649325"/>
            <a:ext cx="5378814" cy="2805456"/>
          </a:xfrm>
          <a:prstGeom prst="rect">
            <a:avLst/>
          </a:prstGeom>
        </p:spPr>
      </p:pic>
      <p:cxnSp>
        <p:nvCxnSpPr>
          <p:cNvPr id="6" name="Connecteur droit avec flèche 5">
            <a:extLst>
              <a:ext uri="{FF2B5EF4-FFF2-40B4-BE49-F238E27FC236}">
                <a16:creationId xmlns:a16="http://schemas.microsoft.com/office/drawing/2014/main" id="{9019277A-018F-4C6E-BCE5-C23238D2D0A3}"/>
              </a:ext>
            </a:extLst>
          </p:cNvPr>
          <p:cNvCxnSpPr/>
          <p:nvPr/>
        </p:nvCxnSpPr>
        <p:spPr>
          <a:xfrm>
            <a:off x="5396753" y="2626659"/>
            <a:ext cx="1264023" cy="0"/>
          </a:xfrm>
          <a:prstGeom prst="straightConnector1">
            <a:avLst/>
          </a:prstGeom>
          <a:ln>
            <a:solidFill>
              <a:srgbClr val="C5243D"/>
            </a:solidFill>
            <a:tailEnd type="triangle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1" name="ZoneTexte 10">
            <a:extLst>
              <a:ext uri="{FF2B5EF4-FFF2-40B4-BE49-F238E27FC236}">
                <a16:creationId xmlns:a16="http://schemas.microsoft.com/office/drawing/2014/main" id="{9934A870-FC77-4AFD-80F8-BAC291078ABC}"/>
              </a:ext>
            </a:extLst>
          </p:cNvPr>
          <p:cNvSpPr txBox="1"/>
          <p:nvPr/>
        </p:nvSpPr>
        <p:spPr>
          <a:xfrm>
            <a:off x="7082117" y="1802914"/>
            <a:ext cx="4323203" cy="32521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80990" indent="-380990" defTabSz="812760">
              <a:spcAft>
                <a:spcPts val="800"/>
              </a:spcAft>
              <a:buFont typeface="Arial" panose="020B0604020202020204" pitchFamily="34" charset="0"/>
              <a:buChar char="•"/>
              <a:defRPr/>
            </a:pPr>
            <a:r>
              <a:rPr lang="fr-FR" sz="2400" dirty="0">
                <a:solidFill>
                  <a:srgbClr val="2C2F65"/>
                </a:solidFill>
                <a:latin typeface="Century Gothic" panose="020B0502020202020204" pitchFamily="34" charset="0"/>
              </a:rPr>
              <a:t>Phénomène extrêmement rapide</a:t>
            </a:r>
            <a:endParaRPr lang="fr-FR" sz="2400" b="1" dirty="0">
              <a:solidFill>
                <a:srgbClr val="2C2F65"/>
              </a:solidFill>
              <a:latin typeface="Century Gothic" panose="020B0502020202020204" pitchFamily="34" charset="0"/>
            </a:endParaRPr>
          </a:p>
          <a:p>
            <a:pPr defTabSz="812760">
              <a:spcAft>
                <a:spcPts val="800"/>
              </a:spcAft>
              <a:defRPr/>
            </a:pPr>
            <a:endParaRPr lang="fr-FR" sz="2400" dirty="0">
              <a:solidFill>
                <a:srgbClr val="2C2F65"/>
              </a:solidFill>
              <a:latin typeface="Century Gothic" panose="020B0502020202020204" pitchFamily="34" charset="0"/>
            </a:endParaRPr>
          </a:p>
          <a:p>
            <a:pPr marL="380990" indent="-380990" defTabSz="812760">
              <a:spcAft>
                <a:spcPts val="800"/>
              </a:spcAft>
              <a:buFont typeface="Arial" panose="020B0604020202020204" pitchFamily="34" charset="0"/>
              <a:buChar char="•"/>
              <a:defRPr/>
            </a:pPr>
            <a:r>
              <a:rPr lang="fr-FR" sz="2400" dirty="0">
                <a:solidFill>
                  <a:srgbClr val="2C2F65"/>
                </a:solidFill>
                <a:latin typeface="Century Gothic" panose="020B0502020202020204" pitchFamily="34" charset="0"/>
              </a:rPr>
              <a:t>Applicable à toutes les situations nécessité d’avoir une action en réponse à une série d’informations</a:t>
            </a:r>
          </a:p>
        </p:txBody>
      </p:sp>
    </p:spTree>
    <p:extLst>
      <p:ext uri="{BB962C8B-B14F-4D97-AF65-F5344CB8AC3E}">
        <p14:creationId xmlns:p14="http://schemas.microsoft.com/office/powerpoint/2010/main" val="3287957346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oneTexte 8"/>
          <p:cNvSpPr txBox="1"/>
          <p:nvPr/>
        </p:nvSpPr>
        <p:spPr>
          <a:xfrm>
            <a:off x="2277035" y="0"/>
            <a:ext cx="9128285" cy="8912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609585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4800" b="1" i="0" u="none" strike="noStrike" kern="1200" cap="none" spc="0" normalizeH="0" baseline="0" noProof="0" dirty="0">
                <a:ln>
                  <a:noFill/>
                </a:ln>
                <a:solidFill>
                  <a:srgbClr val="DCC283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Arial Black"/>
              </a:rPr>
              <a:t>COMMENT ON LE TRAVAILLE ?</a:t>
            </a:r>
          </a:p>
        </p:txBody>
      </p:sp>
      <p:sp>
        <p:nvSpPr>
          <p:cNvPr id="10" name="ZoneTexte 9"/>
          <p:cNvSpPr txBox="1"/>
          <p:nvPr/>
        </p:nvSpPr>
        <p:spPr>
          <a:xfrm>
            <a:off x="4239874" y="771816"/>
            <a:ext cx="7165447" cy="4930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609585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Arial Bold"/>
              </a:rPr>
              <a:t>PRISE DE DECISION</a:t>
            </a:r>
          </a:p>
        </p:txBody>
      </p:sp>
      <p:sp>
        <p:nvSpPr>
          <p:cNvPr id="11" name="ZoneTexte 10">
            <a:extLst>
              <a:ext uri="{FF2B5EF4-FFF2-40B4-BE49-F238E27FC236}">
                <a16:creationId xmlns:a16="http://schemas.microsoft.com/office/drawing/2014/main" id="{9934A870-FC77-4AFD-80F8-BAC291078ABC}"/>
              </a:ext>
            </a:extLst>
          </p:cNvPr>
          <p:cNvSpPr txBox="1"/>
          <p:nvPr/>
        </p:nvSpPr>
        <p:spPr>
          <a:xfrm>
            <a:off x="739588" y="1702772"/>
            <a:ext cx="10712824" cy="14055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80990" marR="0" lvl="0" indent="-380990" algn="l" defTabSz="81276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fr-FR" sz="2400" b="0" i="0" u="none" strike="noStrike" kern="1200" cap="none" spc="0" normalizeH="0" baseline="0" noProof="0" dirty="0">
                <a:ln>
                  <a:noFill/>
                </a:ln>
                <a:solidFill>
                  <a:srgbClr val="2C2F65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Entretiens d’auto-confrontation (vidéo le plus souvent)</a:t>
            </a:r>
            <a:endParaRPr kumimoji="0" lang="fr-FR" sz="2400" b="1" i="0" u="none" strike="noStrike" kern="1200" cap="none" spc="0" normalizeH="0" baseline="0" noProof="0" dirty="0">
              <a:ln>
                <a:noFill/>
              </a:ln>
              <a:solidFill>
                <a:srgbClr val="2C2F65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l" defTabSz="81276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endParaRPr kumimoji="0" lang="fr-FR" sz="2400" b="0" i="0" u="none" strike="noStrike" kern="1200" cap="none" spc="0" normalizeH="0" baseline="0" noProof="0" dirty="0">
              <a:ln>
                <a:noFill/>
              </a:ln>
              <a:solidFill>
                <a:srgbClr val="2C2F65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380990" marR="0" lvl="0" indent="-380990" algn="l" defTabSz="81276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fr-FR" sz="2400" b="0" i="0" u="none" strike="noStrike" kern="1200" cap="none" spc="0" normalizeH="0" baseline="0" noProof="0" dirty="0">
                <a:ln>
                  <a:noFill/>
                </a:ln>
                <a:solidFill>
                  <a:srgbClr val="2C2F65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4 catégories de questions à se poser à l’approche d’une décision :</a:t>
            </a:r>
          </a:p>
        </p:txBody>
      </p:sp>
      <p:sp>
        <p:nvSpPr>
          <p:cNvPr id="7" name="Rectangle à coins arrondis 1">
            <a:extLst>
              <a:ext uri="{FF2B5EF4-FFF2-40B4-BE49-F238E27FC236}">
                <a16:creationId xmlns:a16="http://schemas.microsoft.com/office/drawing/2014/main" id="{23F44A4A-CA52-4204-8E5F-34487FBE6E68}"/>
              </a:ext>
            </a:extLst>
          </p:cNvPr>
          <p:cNvSpPr/>
          <p:nvPr/>
        </p:nvSpPr>
        <p:spPr>
          <a:xfrm>
            <a:off x="443752" y="4350582"/>
            <a:ext cx="2005057" cy="2095041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12700">
            <a:solidFill>
              <a:srgbClr val="1D2763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09585">
              <a:spcAft>
                <a:spcPts val="1200"/>
              </a:spcAft>
            </a:pPr>
            <a:r>
              <a:rPr lang="fr-FR" sz="1600" dirty="0">
                <a:solidFill>
                  <a:srgbClr val="1D2763"/>
                </a:solidFill>
                <a:latin typeface="Century Gothic" panose="020B0502020202020204" pitchFamily="34" charset="0"/>
              </a:rPr>
              <a:t>A quoi tu t’attends ?</a:t>
            </a:r>
          </a:p>
          <a:p>
            <a:pPr algn="ctr" defTabSz="609585">
              <a:spcAft>
                <a:spcPts val="1200"/>
              </a:spcAft>
            </a:pPr>
            <a:r>
              <a:rPr lang="fr-FR" sz="1600" dirty="0">
                <a:solidFill>
                  <a:srgbClr val="1D2763"/>
                </a:solidFill>
                <a:latin typeface="Century Gothic" panose="020B0502020202020204" pitchFamily="34" charset="0"/>
              </a:rPr>
              <a:t>Qu’est-ce que tu penses qu’il va se passer ?</a:t>
            </a:r>
          </a:p>
        </p:txBody>
      </p:sp>
      <p:sp>
        <p:nvSpPr>
          <p:cNvPr id="8" name="Rectangle à coins arrondis 11">
            <a:extLst>
              <a:ext uri="{FF2B5EF4-FFF2-40B4-BE49-F238E27FC236}">
                <a16:creationId xmlns:a16="http://schemas.microsoft.com/office/drawing/2014/main" id="{A5534365-3493-452E-B0B1-2C324482DCF9}"/>
              </a:ext>
            </a:extLst>
          </p:cNvPr>
          <p:cNvSpPr/>
          <p:nvPr/>
        </p:nvSpPr>
        <p:spPr>
          <a:xfrm>
            <a:off x="443752" y="3357282"/>
            <a:ext cx="2005057" cy="860844"/>
          </a:xfrm>
          <a:prstGeom prst="roundRect">
            <a:avLst/>
          </a:prstGeom>
          <a:solidFill>
            <a:srgbClr val="C5243D"/>
          </a:solidFill>
          <a:ln w="12700">
            <a:solidFill>
              <a:srgbClr val="C5243D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09585"/>
            <a:r>
              <a:rPr lang="fr-FR" b="1" dirty="0">
                <a:solidFill>
                  <a:schemeClr val="bg1"/>
                </a:solidFill>
                <a:latin typeface="Century Gothic" panose="020B0502020202020204" pitchFamily="34" charset="0"/>
              </a:rPr>
              <a:t>Attentes</a:t>
            </a:r>
          </a:p>
        </p:txBody>
      </p:sp>
      <p:sp>
        <p:nvSpPr>
          <p:cNvPr id="12" name="Rectangle à coins arrondis 1">
            <a:extLst>
              <a:ext uri="{FF2B5EF4-FFF2-40B4-BE49-F238E27FC236}">
                <a16:creationId xmlns:a16="http://schemas.microsoft.com/office/drawing/2014/main" id="{B46E5FE8-02E2-4572-8363-2FDC5309A1C4}"/>
              </a:ext>
            </a:extLst>
          </p:cNvPr>
          <p:cNvSpPr/>
          <p:nvPr/>
        </p:nvSpPr>
        <p:spPr>
          <a:xfrm>
            <a:off x="2622175" y="4350582"/>
            <a:ext cx="2005057" cy="2095041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12700">
            <a:solidFill>
              <a:srgbClr val="1D2763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09585">
              <a:spcAft>
                <a:spcPts val="1200"/>
              </a:spcAft>
            </a:pPr>
            <a:r>
              <a:rPr lang="fr-FR" sz="1600" dirty="0">
                <a:solidFill>
                  <a:srgbClr val="1D2763"/>
                </a:solidFill>
                <a:latin typeface="Century Gothic" panose="020B0502020202020204" pitchFamily="34" charset="0"/>
              </a:rPr>
              <a:t>A quoi tu fais attention ?</a:t>
            </a:r>
          </a:p>
          <a:p>
            <a:pPr algn="ctr" defTabSz="609585">
              <a:spcAft>
                <a:spcPts val="1200"/>
              </a:spcAft>
            </a:pPr>
            <a:r>
              <a:rPr lang="fr-FR" sz="1600" dirty="0">
                <a:solidFill>
                  <a:srgbClr val="1D2763"/>
                </a:solidFill>
                <a:latin typeface="Century Gothic" panose="020B0502020202020204" pitchFamily="34" charset="0"/>
              </a:rPr>
              <a:t>Qu’est-ce que tu regardes ?</a:t>
            </a:r>
          </a:p>
        </p:txBody>
      </p:sp>
      <p:sp>
        <p:nvSpPr>
          <p:cNvPr id="13" name="Rectangle à coins arrondis 11">
            <a:extLst>
              <a:ext uri="{FF2B5EF4-FFF2-40B4-BE49-F238E27FC236}">
                <a16:creationId xmlns:a16="http://schemas.microsoft.com/office/drawing/2014/main" id="{E1BFA74B-9D52-4AF8-A8A4-EAD4703CA49C}"/>
              </a:ext>
            </a:extLst>
          </p:cNvPr>
          <p:cNvSpPr/>
          <p:nvPr/>
        </p:nvSpPr>
        <p:spPr>
          <a:xfrm>
            <a:off x="2622175" y="3357282"/>
            <a:ext cx="2005057" cy="860844"/>
          </a:xfrm>
          <a:prstGeom prst="roundRect">
            <a:avLst/>
          </a:prstGeom>
          <a:solidFill>
            <a:srgbClr val="C5243D"/>
          </a:solidFill>
          <a:ln w="12700">
            <a:solidFill>
              <a:srgbClr val="C5243D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09585"/>
            <a:r>
              <a:rPr lang="fr-FR" b="1" dirty="0">
                <a:solidFill>
                  <a:schemeClr val="bg1"/>
                </a:solidFill>
                <a:latin typeface="Century Gothic" panose="020B0502020202020204" pitchFamily="34" charset="0"/>
              </a:rPr>
              <a:t>Indices utiles</a:t>
            </a:r>
          </a:p>
        </p:txBody>
      </p:sp>
      <p:sp>
        <p:nvSpPr>
          <p:cNvPr id="14" name="Rectangle à coins arrondis 1">
            <a:extLst>
              <a:ext uri="{FF2B5EF4-FFF2-40B4-BE49-F238E27FC236}">
                <a16:creationId xmlns:a16="http://schemas.microsoft.com/office/drawing/2014/main" id="{0D43EA6F-E70F-42F0-AB76-05A4A74DE146}"/>
              </a:ext>
            </a:extLst>
          </p:cNvPr>
          <p:cNvSpPr/>
          <p:nvPr/>
        </p:nvSpPr>
        <p:spPr>
          <a:xfrm>
            <a:off x="4800598" y="4350582"/>
            <a:ext cx="2005057" cy="2095041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12700">
            <a:solidFill>
              <a:srgbClr val="1D2763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09585">
              <a:spcAft>
                <a:spcPts val="1200"/>
              </a:spcAft>
            </a:pPr>
            <a:r>
              <a:rPr lang="fr-FR" sz="1600" dirty="0">
                <a:solidFill>
                  <a:srgbClr val="1D2763"/>
                </a:solidFill>
                <a:latin typeface="Century Gothic" panose="020B0502020202020204" pitchFamily="34" charset="0"/>
              </a:rPr>
              <a:t>Qu’est-ce que tu veux faire ?</a:t>
            </a:r>
          </a:p>
          <a:p>
            <a:pPr algn="ctr" defTabSz="609585">
              <a:spcAft>
                <a:spcPts val="1200"/>
              </a:spcAft>
            </a:pPr>
            <a:r>
              <a:rPr lang="fr-FR" sz="1600" dirty="0">
                <a:solidFill>
                  <a:srgbClr val="1D2763"/>
                </a:solidFill>
                <a:latin typeface="Century Gothic" panose="020B0502020202020204" pitchFamily="34" charset="0"/>
              </a:rPr>
              <a:t>Quel est ton objectif ?</a:t>
            </a:r>
          </a:p>
        </p:txBody>
      </p:sp>
      <p:sp>
        <p:nvSpPr>
          <p:cNvPr id="15" name="Rectangle à coins arrondis 11">
            <a:extLst>
              <a:ext uri="{FF2B5EF4-FFF2-40B4-BE49-F238E27FC236}">
                <a16:creationId xmlns:a16="http://schemas.microsoft.com/office/drawing/2014/main" id="{CA4282D8-9E14-42C7-81E7-8336E673E1E2}"/>
              </a:ext>
            </a:extLst>
          </p:cNvPr>
          <p:cNvSpPr/>
          <p:nvPr/>
        </p:nvSpPr>
        <p:spPr>
          <a:xfrm>
            <a:off x="4800598" y="3357282"/>
            <a:ext cx="2005057" cy="860844"/>
          </a:xfrm>
          <a:prstGeom prst="roundRect">
            <a:avLst/>
          </a:prstGeom>
          <a:solidFill>
            <a:srgbClr val="C5243D"/>
          </a:solidFill>
          <a:ln w="12700">
            <a:solidFill>
              <a:srgbClr val="C5243D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09585"/>
            <a:r>
              <a:rPr lang="fr-FR" b="1" dirty="0">
                <a:solidFill>
                  <a:schemeClr val="bg1"/>
                </a:solidFill>
                <a:latin typeface="Century Gothic" panose="020B0502020202020204" pitchFamily="34" charset="0"/>
              </a:rPr>
              <a:t>Buts possibles</a:t>
            </a:r>
          </a:p>
        </p:txBody>
      </p:sp>
      <p:sp>
        <p:nvSpPr>
          <p:cNvPr id="16" name="Rectangle à coins arrondis 1">
            <a:extLst>
              <a:ext uri="{FF2B5EF4-FFF2-40B4-BE49-F238E27FC236}">
                <a16:creationId xmlns:a16="http://schemas.microsoft.com/office/drawing/2014/main" id="{2EF147BA-1A58-4162-BF7B-6D9F651A8419}"/>
              </a:ext>
            </a:extLst>
          </p:cNvPr>
          <p:cNvSpPr/>
          <p:nvPr/>
        </p:nvSpPr>
        <p:spPr>
          <a:xfrm>
            <a:off x="6973096" y="4350582"/>
            <a:ext cx="2005057" cy="2095041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12700">
            <a:solidFill>
              <a:srgbClr val="1D2763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09585">
              <a:spcAft>
                <a:spcPts val="1200"/>
              </a:spcAft>
            </a:pPr>
            <a:r>
              <a:rPr lang="fr-FR" sz="1600" dirty="0">
                <a:solidFill>
                  <a:srgbClr val="1D2763"/>
                </a:solidFill>
                <a:latin typeface="Century Gothic" panose="020B0502020202020204" pitchFamily="34" charset="0"/>
              </a:rPr>
              <a:t>Qu’est-ce que tu fais ?</a:t>
            </a:r>
          </a:p>
          <a:p>
            <a:pPr algn="ctr" defTabSz="609585">
              <a:spcAft>
                <a:spcPts val="1200"/>
              </a:spcAft>
            </a:pPr>
            <a:r>
              <a:rPr lang="fr-FR" sz="1600" dirty="0">
                <a:solidFill>
                  <a:srgbClr val="1D2763"/>
                </a:solidFill>
                <a:latin typeface="Century Gothic" panose="020B0502020202020204" pitchFamily="34" charset="0"/>
              </a:rPr>
              <a:t>Qu’est-ce que tu dis ?</a:t>
            </a:r>
          </a:p>
        </p:txBody>
      </p:sp>
      <p:sp>
        <p:nvSpPr>
          <p:cNvPr id="17" name="Rectangle à coins arrondis 11">
            <a:extLst>
              <a:ext uri="{FF2B5EF4-FFF2-40B4-BE49-F238E27FC236}">
                <a16:creationId xmlns:a16="http://schemas.microsoft.com/office/drawing/2014/main" id="{A6EA3E52-C65F-4B02-8216-4E859178434B}"/>
              </a:ext>
            </a:extLst>
          </p:cNvPr>
          <p:cNvSpPr/>
          <p:nvPr/>
        </p:nvSpPr>
        <p:spPr>
          <a:xfrm>
            <a:off x="6973096" y="3357282"/>
            <a:ext cx="2005057" cy="860844"/>
          </a:xfrm>
          <a:prstGeom prst="roundRect">
            <a:avLst/>
          </a:prstGeom>
          <a:solidFill>
            <a:srgbClr val="C5243D"/>
          </a:solidFill>
          <a:ln w="12700">
            <a:solidFill>
              <a:srgbClr val="C5243D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09585"/>
            <a:r>
              <a:rPr lang="fr-FR" b="1" dirty="0">
                <a:solidFill>
                  <a:schemeClr val="bg1"/>
                </a:solidFill>
                <a:latin typeface="Century Gothic" panose="020B0502020202020204" pitchFamily="34" charset="0"/>
              </a:rPr>
              <a:t>Actions</a:t>
            </a:r>
          </a:p>
        </p:txBody>
      </p:sp>
      <p:sp>
        <p:nvSpPr>
          <p:cNvPr id="2" name="Accolade fermante 1">
            <a:extLst>
              <a:ext uri="{FF2B5EF4-FFF2-40B4-BE49-F238E27FC236}">
                <a16:creationId xmlns:a16="http://schemas.microsoft.com/office/drawing/2014/main" id="{6582AC4F-1BB4-4C4E-A6B4-CCAB951BAC60}"/>
              </a:ext>
            </a:extLst>
          </p:cNvPr>
          <p:cNvSpPr/>
          <p:nvPr/>
        </p:nvSpPr>
        <p:spPr>
          <a:xfrm>
            <a:off x="9327778" y="3357282"/>
            <a:ext cx="242047" cy="3088341"/>
          </a:xfrm>
          <a:prstGeom prst="rightBrace">
            <a:avLst>
              <a:gd name="adj1" fmla="val 119444"/>
              <a:gd name="adj2" fmla="val 50000"/>
            </a:avLst>
          </a:prstGeom>
          <a:ln>
            <a:solidFill>
              <a:srgbClr val="2C2F65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FR">
              <a:ln>
                <a:solidFill>
                  <a:srgbClr val="2C2F65"/>
                </a:solidFill>
              </a:ln>
            </a:endParaRPr>
          </a:p>
        </p:txBody>
      </p:sp>
      <p:sp>
        <p:nvSpPr>
          <p:cNvPr id="18" name="ZoneTexte 17">
            <a:extLst>
              <a:ext uri="{FF2B5EF4-FFF2-40B4-BE49-F238E27FC236}">
                <a16:creationId xmlns:a16="http://schemas.microsoft.com/office/drawing/2014/main" id="{B1555EF3-A1C1-4892-B3E7-1A71F4AB43EB}"/>
              </a:ext>
            </a:extLst>
          </p:cNvPr>
          <p:cNvSpPr txBox="1"/>
          <p:nvPr/>
        </p:nvSpPr>
        <p:spPr>
          <a:xfrm>
            <a:off x="9699814" y="3787704"/>
            <a:ext cx="2048434" cy="19389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812760">
              <a:spcAft>
                <a:spcPts val="1800"/>
              </a:spcAft>
              <a:defRPr/>
            </a:pPr>
            <a:r>
              <a:rPr lang="fr-FR" sz="1800" dirty="0">
                <a:solidFill>
                  <a:srgbClr val="2C2F65"/>
                </a:solidFill>
                <a:latin typeface="Century Gothic" panose="020B0502020202020204" pitchFamily="34" charset="0"/>
              </a:rPr>
              <a:t>« </a:t>
            </a:r>
            <a:r>
              <a:rPr lang="fr-FR" dirty="0">
                <a:solidFill>
                  <a:srgbClr val="2C2F65"/>
                </a:solidFill>
                <a:latin typeface="Century Gothic" panose="020B0502020202020204" pitchFamily="34" charset="0"/>
              </a:rPr>
              <a:t>à ce moment »</a:t>
            </a:r>
          </a:p>
          <a:p>
            <a:pPr defTabSz="812760">
              <a:spcAft>
                <a:spcPts val="1800"/>
              </a:spcAft>
              <a:defRPr/>
            </a:pPr>
            <a:r>
              <a:rPr lang="fr-FR" sz="1800" dirty="0">
                <a:solidFill>
                  <a:srgbClr val="2C2F65"/>
                </a:solidFill>
                <a:latin typeface="Century Gothic" panose="020B0502020202020204" pitchFamily="34" charset="0"/>
              </a:rPr>
              <a:t>« quand tu es à cet endroit »</a:t>
            </a:r>
            <a:endParaRPr lang="fr-FR" b="1" dirty="0">
              <a:solidFill>
                <a:srgbClr val="2C2F65"/>
              </a:solidFill>
              <a:latin typeface="Century Gothic" panose="020B0502020202020204" pitchFamily="34" charset="0"/>
            </a:endParaRPr>
          </a:p>
          <a:p>
            <a:pPr defTabSz="812760">
              <a:spcAft>
                <a:spcPts val="1800"/>
              </a:spcAft>
              <a:defRPr/>
            </a:pPr>
            <a:r>
              <a:rPr lang="fr-FR" dirty="0">
                <a:solidFill>
                  <a:srgbClr val="2C2F65"/>
                </a:solidFill>
                <a:latin typeface="Century Gothic" panose="020B0502020202020204" pitchFamily="34" charset="0"/>
              </a:rPr>
              <a:t>« quand tu fais ça »</a:t>
            </a:r>
            <a:endParaRPr lang="fr-FR" sz="1800" dirty="0">
              <a:solidFill>
                <a:srgbClr val="2C2F65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59597868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oneTexte 8"/>
          <p:cNvSpPr txBox="1"/>
          <p:nvPr/>
        </p:nvSpPr>
        <p:spPr>
          <a:xfrm>
            <a:off x="2087419" y="0"/>
            <a:ext cx="9317900" cy="8912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609585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4800" b="1" i="0" u="none" strike="noStrike" kern="1200" cap="none" spc="0" normalizeH="0" baseline="0" noProof="0" dirty="0">
                <a:ln>
                  <a:noFill/>
                </a:ln>
                <a:solidFill>
                  <a:srgbClr val="C5243D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Arial Black"/>
              </a:rPr>
              <a:t>ET POUR FINIR</a:t>
            </a:r>
          </a:p>
        </p:txBody>
      </p:sp>
      <p:sp>
        <p:nvSpPr>
          <p:cNvPr id="10" name="ZoneTexte 9"/>
          <p:cNvSpPr txBox="1"/>
          <p:nvPr/>
        </p:nvSpPr>
        <p:spPr>
          <a:xfrm>
            <a:off x="4239874" y="771815"/>
            <a:ext cx="7165447" cy="4927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609585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2400" i="0" u="none" strike="noStrike" kern="1200" cap="none" spc="0" normalizeH="0" baseline="0" noProof="0" dirty="0">
                <a:ln>
                  <a:noFill/>
                </a:ln>
                <a:solidFill>
                  <a:srgbClr val="272B58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Arial Bold"/>
              </a:rPr>
              <a:t>D’AUTRES OUTILS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AF82A51B-30F0-4B8C-9B56-5B824AAA0539}"/>
              </a:ext>
            </a:extLst>
          </p:cNvPr>
          <p:cNvSpPr txBox="1"/>
          <p:nvPr/>
        </p:nvSpPr>
        <p:spPr>
          <a:xfrm>
            <a:off x="1864659" y="1693948"/>
            <a:ext cx="7682753" cy="32932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80990" marR="0" lvl="0" indent="-380990" algn="l" defTabSz="81276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fr-FR" sz="2400" b="0" i="0" u="none" strike="noStrike" kern="1200" cap="none" spc="0" normalizeH="0" baseline="0" noProof="0" dirty="0">
                <a:ln>
                  <a:noFill/>
                </a:ln>
                <a:solidFill>
                  <a:srgbClr val="2C2F65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Pleine conscience</a:t>
            </a:r>
          </a:p>
          <a:p>
            <a:pPr marL="380990" marR="0" lvl="0" indent="-380990" algn="l" defTabSz="81276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lang="fr-FR" sz="2400" dirty="0">
              <a:solidFill>
                <a:srgbClr val="2C2F65"/>
              </a:solidFill>
              <a:latin typeface="Century Gothic" panose="020B0502020202020204" pitchFamily="34" charset="0"/>
            </a:endParaRPr>
          </a:p>
          <a:p>
            <a:pPr marL="380990" marR="0" lvl="0" indent="-380990" algn="l" defTabSz="81276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fr-FR" sz="2400" b="0" i="0" u="none" strike="noStrike" kern="1200" cap="none" spc="0" normalizeH="0" baseline="0" noProof="0" dirty="0">
                <a:ln>
                  <a:noFill/>
                </a:ln>
                <a:solidFill>
                  <a:srgbClr val="2C2F65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Communication/Leadership</a:t>
            </a:r>
          </a:p>
          <a:p>
            <a:pPr marL="380990" marR="0" lvl="0" indent="-380990" algn="l" defTabSz="81276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lang="fr-FR" sz="2400" dirty="0">
              <a:solidFill>
                <a:srgbClr val="2C2F65"/>
              </a:solidFill>
              <a:latin typeface="Century Gothic" panose="020B0502020202020204" pitchFamily="34" charset="0"/>
            </a:endParaRPr>
          </a:p>
          <a:p>
            <a:pPr marL="380990" marR="0" lvl="0" indent="-380990" algn="l" defTabSz="81276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fr-FR" sz="2400" b="0" i="0" u="none" strike="noStrike" kern="1200" cap="none" spc="0" normalizeH="0" baseline="0" noProof="0" dirty="0">
                <a:ln>
                  <a:noFill/>
                </a:ln>
                <a:solidFill>
                  <a:srgbClr val="2C2F65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Planification</a:t>
            </a:r>
          </a:p>
          <a:p>
            <a:pPr marL="380990" marR="0" lvl="0" indent="-380990" algn="l" defTabSz="81276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lang="fr-FR" sz="2400" dirty="0">
              <a:solidFill>
                <a:srgbClr val="2C2F65"/>
              </a:solidFill>
              <a:latin typeface="Century Gothic" panose="020B0502020202020204" pitchFamily="34" charset="0"/>
            </a:endParaRPr>
          </a:p>
          <a:p>
            <a:pPr marL="380990" marR="0" lvl="0" indent="-380990" algn="l" defTabSz="81276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fr-FR" sz="2400" b="0" i="0" u="none" strike="noStrike" kern="1200" cap="none" spc="0" normalizeH="0" baseline="0" noProof="0" dirty="0">
                <a:ln>
                  <a:noFill/>
                </a:ln>
                <a:solidFill>
                  <a:srgbClr val="2C2F65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Ego-boosts</a:t>
            </a:r>
          </a:p>
        </p:txBody>
      </p:sp>
    </p:spTree>
    <p:extLst>
      <p:ext uri="{BB962C8B-B14F-4D97-AF65-F5344CB8AC3E}">
        <p14:creationId xmlns:p14="http://schemas.microsoft.com/office/powerpoint/2010/main" val="18609779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0"/>
    </mc:Choice>
    <mc:Fallback xmlns="">
      <p:transition spd="slow" advTm="40000"/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 txBox="1">
            <a:spLocks/>
          </p:cNvSpPr>
          <p:nvPr/>
        </p:nvSpPr>
        <p:spPr>
          <a:xfrm>
            <a:off x="0" y="546498"/>
            <a:ext cx="12192000" cy="842241"/>
          </a:xfrm>
          <a:prstGeom prst="rect">
            <a:avLst/>
          </a:prstGeom>
          <a:noFill/>
        </p:spPr>
        <p:txBody>
          <a:bodyPr vert="horz" lIns="121920" tIns="60960" rIns="121920" bIns="60960" rtlCol="0" anchor="ctr">
            <a:normAutofit lnSpcReduction="10000"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defTabSz="609585"/>
            <a:r>
              <a:rPr lang="fr-FR" sz="4800" b="1" dirty="0">
                <a:ln w="0"/>
                <a:solidFill>
                  <a:prstClr val="white"/>
                </a:solidFill>
                <a:latin typeface="Century Gothic" panose="020B0502020202020204" pitchFamily="34" charset="0"/>
                <a:cs typeface="Arial"/>
              </a:rPr>
              <a:t>Merci pour votre attention</a:t>
            </a:r>
          </a:p>
        </p:txBody>
      </p:sp>
      <p:sp>
        <p:nvSpPr>
          <p:cNvPr id="3" name="Titre 1"/>
          <p:cNvSpPr txBox="1">
            <a:spLocks/>
          </p:cNvSpPr>
          <p:nvPr/>
        </p:nvSpPr>
        <p:spPr>
          <a:xfrm>
            <a:off x="0" y="1551277"/>
            <a:ext cx="12192000" cy="538779"/>
          </a:xfrm>
          <a:prstGeom prst="rect">
            <a:avLst/>
          </a:prstGeom>
          <a:noFill/>
        </p:spPr>
        <p:txBody>
          <a:bodyPr vert="horz" lIns="121920" tIns="60960" rIns="121920" bIns="6096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defTabSz="609585"/>
            <a:r>
              <a:rPr lang="fr-FR" sz="2133" b="1" spc="400" dirty="0">
                <a:ln w="0"/>
                <a:solidFill>
                  <a:prstClr val="white"/>
                </a:solidFill>
                <a:latin typeface="Century Gothic" panose="020B0502020202020204" pitchFamily="34" charset="0"/>
                <a:cs typeface="Arial"/>
              </a:rPr>
              <a:t>ALEXIS.RUFFAULT@INSEP.FR</a:t>
            </a:r>
            <a:endParaRPr lang="fr-FR" sz="2133" b="1" spc="400" dirty="0">
              <a:ln w="0"/>
              <a:solidFill>
                <a:srgbClr val="DCC283"/>
              </a:solidFill>
              <a:latin typeface="Century Gothic" panose="020B0502020202020204" pitchFamily="34" charset="0"/>
              <a:cs typeface="Arial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" y="4372264"/>
            <a:ext cx="12191999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609585"/>
            <a:r>
              <a:rPr lang="fr-FR" sz="1600" b="1" dirty="0">
                <a:solidFill>
                  <a:srgbClr val="DCC283"/>
                </a:solidFill>
                <a:latin typeface="Century Gothic" panose="020B0502020202020204" pitchFamily="34" charset="0"/>
              </a:rPr>
              <a:t>LABORATOIRE SPORT, EXPERTISE ET PERFORMANCE (EA 7370)</a:t>
            </a:r>
          </a:p>
        </p:txBody>
      </p:sp>
    </p:spTree>
    <p:extLst>
      <p:ext uri="{BB962C8B-B14F-4D97-AF65-F5344CB8AC3E}">
        <p14:creationId xmlns:p14="http://schemas.microsoft.com/office/powerpoint/2010/main" val="1624014760"/>
      </p:ext>
    </p:extLst>
  </p:cSld>
  <p:clrMapOvr>
    <a:masterClrMapping/>
  </p:clrMapOvr>
</p:sld>
</file>

<file path=ppt/theme/theme1.xml><?xml version="1.0" encoding="utf-8"?>
<a:theme xmlns:a="http://schemas.openxmlformats.org/drawingml/2006/main" name="insep PPT">
  <a:themeElements>
    <a:clrScheme name="Bureau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Bureau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Bureau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1_insep PPT">
  <a:themeElements>
    <a:clrScheme name="Bureau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Bureau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Bureau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2_insep PPT">
  <a:themeElements>
    <a:clrScheme name="Bureau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Bureau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Bureau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4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1201</TotalTime>
  <Words>2166</Words>
  <Application>Microsoft Office PowerPoint</Application>
  <PresentationFormat>Grand écran</PresentationFormat>
  <Paragraphs>404</Paragraphs>
  <Slides>44</Slides>
  <Notes>9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3</vt:i4>
      </vt:variant>
      <vt:variant>
        <vt:lpstr>Titres des diapositives</vt:lpstr>
      </vt:variant>
      <vt:variant>
        <vt:i4>44</vt:i4>
      </vt:variant>
    </vt:vector>
  </HeadingPairs>
  <TitlesOfParts>
    <vt:vector size="51" baseType="lpstr">
      <vt:lpstr>Arial</vt:lpstr>
      <vt:lpstr>Calibri</vt:lpstr>
      <vt:lpstr>Century Gothic</vt:lpstr>
      <vt:lpstr>Wingdings</vt:lpstr>
      <vt:lpstr>insep PPT</vt:lpstr>
      <vt:lpstr>1_insep PPT</vt:lpstr>
      <vt:lpstr>2_insep PPT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La fixation d’objectifs </dc:title>
  <dc:creator>Julie Chauvet</dc:creator>
  <cp:lastModifiedBy>ALEXIS RUFFAULT</cp:lastModifiedBy>
  <cp:revision>83</cp:revision>
  <dcterms:created xsi:type="dcterms:W3CDTF">2019-01-17T13:42:14Z</dcterms:created>
  <dcterms:modified xsi:type="dcterms:W3CDTF">2024-10-23T19:15:25Z</dcterms:modified>
</cp:coreProperties>
</file>